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1.xml" ContentType="application/vnd.openxmlformats-officedocument.presentationml.slide+xml"/>
  <Override PartName="/ppt/slides/slide36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402" r:id="rId3"/>
    <p:sldId id="385" r:id="rId4"/>
    <p:sldId id="393" r:id="rId5"/>
    <p:sldId id="380" r:id="rId6"/>
    <p:sldId id="256" r:id="rId7"/>
    <p:sldId id="545" r:id="rId8"/>
    <p:sldId id="546" r:id="rId9"/>
    <p:sldId id="524" r:id="rId10"/>
    <p:sldId id="511" r:id="rId11"/>
    <p:sldId id="559" r:id="rId12"/>
    <p:sldId id="551" r:id="rId13"/>
    <p:sldId id="555" r:id="rId14"/>
    <p:sldId id="507" r:id="rId15"/>
    <p:sldId id="567" r:id="rId16"/>
    <p:sldId id="561" r:id="rId17"/>
    <p:sldId id="508" r:id="rId18"/>
    <p:sldId id="549" r:id="rId19"/>
    <p:sldId id="519" r:id="rId20"/>
    <p:sldId id="566" r:id="rId21"/>
    <p:sldId id="552" r:id="rId22"/>
    <p:sldId id="554" r:id="rId23"/>
    <p:sldId id="564" r:id="rId24"/>
    <p:sldId id="557" r:id="rId25"/>
    <p:sldId id="558" r:id="rId26"/>
    <p:sldId id="518" r:id="rId27"/>
    <p:sldId id="510" r:id="rId28"/>
    <p:sldId id="516" r:id="rId29"/>
    <p:sldId id="517" r:id="rId30"/>
    <p:sldId id="515" r:id="rId31"/>
    <p:sldId id="522" r:id="rId32"/>
    <p:sldId id="520" r:id="rId33"/>
    <p:sldId id="525" r:id="rId34"/>
    <p:sldId id="526" r:id="rId35"/>
    <p:sldId id="527" r:id="rId36"/>
    <p:sldId id="568" r:id="rId37"/>
    <p:sldId id="569" r:id="rId38"/>
    <p:sldId id="570" r:id="rId39"/>
    <p:sldId id="57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291" autoAdjust="0"/>
  </p:normalViewPr>
  <p:slideViewPr>
    <p:cSldViewPr snapToGrid="0">
      <p:cViewPr varScale="1">
        <p:scale>
          <a:sx n="93" d="100"/>
          <a:sy n="93" d="100"/>
        </p:scale>
        <p:origin x="636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1F0B-0476-409F-8810-68799ECDC40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8375A-3218-4958-9FC0-B805A7AD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0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2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06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b="1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26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05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56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63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67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effectLst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51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05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56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47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8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44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34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2800" b="1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62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22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95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28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56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6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41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4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ED0F-668C-4765-9DF1-E52DDA35C4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2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4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375A-3218-4958-9FC0-B805A7ADDC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0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defRPr/>
            </a:pPr>
            <a:endParaRPr lang="fa-IR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375A-3218-4958-9FC0-B805A7ADDC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375A-3218-4958-9FC0-B805A7ADDC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2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algn="r" rtl="1">
              <a:lnSpc>
                <a:spcPct val="150000"/>
              </a:lnSpc>
            </a:pPr>
            <a:endParaRPr lang="fa-IR" sz="2800" baseline="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9D9638-B5BD-4AE5-ABE5-24B0724F9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61C086-457A-4FD0-B484-97E92470A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95D13-D981-4443-B9C4-B53CEBD1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63452F-3235-4D56-9C0C-0F94FB29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63D0B6-6EB9-4233-B3D0-2475A57A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2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6E821-FB5E-493F-B4F0-CC1192B7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D405ED1-EBFC-4671-8FF7-5A0709E59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1E8907-090F-4C39-B677-FA85B78B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18571-C345-420F-ACAD-8113730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A4F573-8CD3-4568-94BF-4C952DC7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8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BAFA9F-89A6-4DEB-BCEA-A7211D29E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3C841A-E0C2-4379-8213-691F4DC5D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04EDD0-6BD1-49B6-A853-53D93415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9C24F3-6383-42EA-AA0D-3916EFF9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05558F-D277-49E5-BE4F-C5614727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6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6B6B1-868F-4379-A808-32F2C2668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D4C4F2-91CB-460F-854B-BE1D0E1D0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A923E1-E6E8-469D-A2C7-BDAF15DA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05851-37E7-488D-8B7E-27239F98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2E0930-7F11-4550-A35B-2C2D289E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9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B69F10-0825-4C51-B7EB-1F56ED16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0381D6-F533-4409-96E3-2E240D8A7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F680B1-7271-4725-AC80-4D423352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44E85-6317-49A2-ABF9-7EE2AB5F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136907-78E4-4EF8-BFDF-649A8F9E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7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902F2-155D-48BB-B306-E1B2F2391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780C8B-063C-4324-9059-E3EA82732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E2997C-2BFA-4E16-8ACE-E16F6366E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8CEC78-CAFF-4DFB-8CAF-56233FCF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E5DAAE-C429-43FF-A14D-2DD7E790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CEE53A-CF6D-45C1-8313-6E1B567CF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7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9EF64-113B-4296-B97F-08E39009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2F6998-6A15-478B-A3E6-6A7FF4E1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4CADB9-B8ED-4418-8E31-53D2B7D08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CD2749-2292-461C-ADBC-27EC1DB31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A1E5D2-A134-4B06-9B10-F513006F2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CD815B7-E99B-43C0-8D67-98AC181A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CDAE319-D74F-46C9-945C-289BA9B4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1BE0B9B-F655-455B-ABFE-4FC14516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29F84-F639-4C48-98F1-3FA0E2B7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42E253-1E77-4BD2-B3F0-9E8322D68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D74629-4D3B-476C-B252-6D9F6AE2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E85F0C4-8D2A-4647-9676-AFD09E8E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0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65ECF8-944C-4AB8-8898-A7AE9385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828C19-734B-4959-A899-2DBDBB78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1A3BDC-BB44-42C6-92FD-52AA7E4F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8CF82-6A8D-4AAA-9425-76942319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FAAEE9-0D64-4327-B63F-4B418AC05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EE5250-14D5-4BA2-85AD-B937F0C3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EEF8DC-2F3D-44C7-BB17-FC8B99D7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35DD1E-D23E-47B1-9AD4-E42E3DB2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92E1ED-970F-450A-AD88-D6E64D61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9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2834B-6210-4C70-9F64-6F434BE0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A21E9D1-7372-442E-BA74-973FAA105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E3E415-A929-46EB-BCFD-D5C4F4A04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93A246-6C69-4D9D-8BB2-B0C9056B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61322F-1D1A-46E0-914D-F1C6819D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740478-3A79-40BF-81E2-78843E16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0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17AF4D-5D77-4BCA-AABC-1AE439F8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8743DB-F6B2-44D7-B70C-555413003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2E5E89-4DA4-471C-AFF0-3280FAE8D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4FFC-91CC-4DBD-BC44-E621E6DA2828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A04DDE-59EB-4747-963E-24C13D9A5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15AD8D-D234-4E63-AA72-D285148F4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D0B83-24FE-42C7-881D-2A20CC7D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hyperlink" Target="https://article.tebyan.net/2337/&#1603;&#1576;&#1583;-&#1662;&#1575;&#1604;&#1575;&#1740;&#1588;&#1711;&#1575;&#1607;-&#1576;&#1583;&#1606;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2" y="977705"/>
            <a:ext cx="11870788" cy="2848708"/>
          </a:xfr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rtl="1">
              <a:defRPr/>
            </a:pPr>
            <a:r>
              <a:rPr lang="fa-IR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اختلال چربی خون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70452"/>
            <a:ext cx="8610600" cy="1402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Dyslipidemia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464807" y="3389452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4EB4DA7E-65A6-46AB-B039-5869230E9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"/>
    </mc:Choice>
    <mc:Fallback xmlns="">
      <p:transition spd="slow" advTm="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42852"/>
            <a:ext cx="10668000" cy="105251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هضم چربي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" y="1195370"/>
            <a:ext cx="11115040" cy="514828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در دستگاه گوارش ، چربی ها در دمای بدن ذوب می شوند و روی سطح مواد در لوله گوارش قرار می گیرند.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سپس تحت تاثیر صفرا و نمک های صفراوی به قطره های ریز چربی تبدیل می شوند.</a:t>
            </a:r>
            <a:endParaRPr lang="en-US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در آخرین مرحله هضم چربی ها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، قطره های ریز چربی تحت تاثیر لیپاز لوزالمعده به مونومر های سازنده یعنی 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  <a:t>اسید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  <a:t>چرب</a:t>
            </a:r>
            <a:r>
              <a:rPr lang="fa-IR" dirty="0">
                <a:cs typeface="B Yagut" panose="00000400000000000000" pitchFamily="2" charset="-78"/>
              </a:rPr>
              <a:t> و 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  <a:t>گلیسرول</a:t>
            </a:r>
            <a:r>
              <a:rPr lang="fa-IR" dirty="0">
                <a:cs typeface="B Yagut" panose="00000400000000000000" pitchFamily="2" charset="-78"/>
              </a:rPr>
              <a:t> و 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  <a:t>دیگر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  <a:t>لیپید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</a:rPr>
              <a:t>ها</a:t>
            </a:r>
            <a:r>
              <a:rPr lang="fa-IR" dirty="0">
                <a:cs typeface="B Yagut" panose="00000400000000000000" pitchFamily="2" charset="-78"/>
              </a:rPr>
              <a:t> مثل </a:t>
            </a:r>
            <a:r>
              <a:rPr lang="fa-IR" dirty="0">
                <a:solidFill>
                  <a:srgbClr val="0070C0"/>
                </a:solidFill>
                <a:cs typeface="B Yagut" panose="00000400000000000000" pitchFamily="2" charset="-78"/>
              </a:rPr>
              <a:t>کلسترول</a:t>
            </a:r>
            <a:r>
              <a:rPr lang="fa-IR" dirty="0">
                <a:cs typeface="B Yagut" panose="00000400000000000000" pitchFamily="2" charset="-78"/>
              </a:rPr>
              <a:t> یا </a:t>
            </a:r>
            <a:r>
              <a:rPr lang="fa-IR" dirty="0">
                <a:solidFill>
                  <a:srgbClr val="0070C0"/>
                </a:solidFill>
                <a:cs typeface="B Yagut" panose="00000400000000000000" pitchFamily="2" charset="-78"/>
              </a:rPr>
              <a:t>فسفولیپید</a:t>
            </a:r>
            <a:r>
              <a:rPr lang="fa-IR" dirty="0">
                <a:cs typeface="B Yagut" panose="00000400000000000000" pitchFamily="2" charset="-78"/>
              </a:rPr>
              <a:t> تبدیل می شوند و از طریق انتشار وارد سلول های استوانه ای پوششی پرز روده می شوند.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047E71A6-E7FC-4DC8-AFA6-39F15E693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36088"/>
      </p:ext>
    </p:extLst>
  </p:cSld>
  <p:clrMapOvr>
    <a:masterClrMapping/>
  </p:clrMapOvr>
  <p:transition advTm="50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599" y="260604"/>
            <a:ext cx="8610600" cy="938276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ليپو پروتئين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239" y="1383957"/>
            <a:ext cx="11468101" cy="5070944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solidFill>
                  <a:srgbClr val="ED4959"/>
                </a:solidFill>
                <a:cs typeface="B Yagut" panose="00000400000000000000" pitchFamily="2" charset="-78"/>
              </a:rPr>
              <a:t>چربیهای</a:t>
            </a:r>
            <a:r>
              <a:rPr lang="fa-IR" sz="2800" dirty="0">
                <a:cs typeface="B Yagut" panose="00000400000000000000" pitchFamily="2" charset="-78"/>
              </a:rPr>
              <a:t> موجود در مواد </a:t>
            </a:r>
            <a:r>
              <a:rPr lang="fa-IR" sz="2800" dirty="0">
                <a:solidFill>
                  <a:srgbClr val="00B050"/>
                </a:solidFill>
                <a:cs typeface="B Yagut" panose="00000400000000000000" pitchFamily="2" charset="-78"/>
              </a:rPr>
              <a:t>غذایی</a:t>
            </a:r>
            <a:r>
              <a:rPr lang="fa-IR" sz="2800" dirty="0">
                <a:cs typeface="B Yagut" panose="00000400000000000000" pitchFamily="2" charset="-78"/>
              </a:rPr>
              <a:t> و نیز چربی هایی که توسط </a:t>
            </a:r>
            <a:r>
              <a:rPr lang="fa-IR" sz="2800" dirty="0">
                <a:solidFill>
                  <a:srgbClr val="00B0F0"/>
                </a:solidFill>
                <a:cs typeface="B Yagut" panose="00000400000000000000" pitchFamily="2" charset="-78"/>
              </a:rPr>
              <a:t>كبد </a:t>
            </a:r>
            <a:r>
              <a:rPr lang="fa-IR" sz="2800" dirty="0">
                <a:cs typeface="B Yagut" panose="00000400000000000000" pitchFamily="2" charset="-78"/>
              </a:rPr>
              <a:t>و </a:t>
            </a:r>
            <a:r>
              <a:rPr lang="fa-IR" sz="2800" dirty="0">
                <a:solidFill>
                  <a:srgbClr val="00B0F0"/>
                </a:solidFill>
                <a:cs typeface="B Yagut" panose="00000400000000000000" pitchFamily="2" charset="-78"/>
              </a:rPr>
              <a:t>بافت چربي </a:t>
            </a:r>
            <a:r>
              <a:rPr lang="fa-IR" sz="2800" u="sng" dirty="0">
                <a:cs typeface="B Yagut" panose="00000400000000000000" pitchFamily="2" charset="-78"/>
              </a:rPr>
              <a:t>ساخته</a:t>
            </a:r>
            <a:r>
              <a:rPr lang="fa-IR" sz="2800" dirty="0">
                <a:cs typeface="B Yagut" panose="00000400000000000000" pitchFamily="2" charset="-78"/>
              </a:rPr>
              <a:t> می‌شوند باید برای مصرف و یا ذخیره شدن به کمک جریان خون به بافتها و اندامهای مختلف انتقال یابند.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لکن از آنجایی که چربی ها در آب </a:t>
            </a:r>
            <a:r>
              <a:rPr lang="fa-IR" sz="2800" dirty="0">
                <a:solidFill>
                  <a:srgbClr val="CC00CC"/>
                </a:solidFill>
                <a:cs typeface="B Yagut" panose="00000400000000000000" pitchFamily="2" charset="-78"/>
              </a:rPr>
              <a:t>نامحلول</a:t>
            </a:r>
            <a:r>
              <a:rPr lang="fa-IR" sz="2800" dirty="0">
                <a:cs typeface="B Yagut" panose="00000400000000000000" pitchFamily="2" charset="-78"/>
              </a:rPr>
              <a:t> هستند انتقال آنها توسط پلاسمای خون میسر نیست.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از همین رو ، با </a:t>
            </a:r>
            <a:r>
              <a:rPr lang="fa-IR" sz="2800" dirty="0">
                <a:solidFill>
                  <a:srgbClr val="00B050"/>
                </a:solidFill>
                <a:cs typeface="B Yagut" panose="00000400000000000000" pitchFamily="2" charset="-78"/>
              </a:rPr>
              <a:t>پروتئینها همراه </a:t>
            </a:r>
            <a:r>
              <a:rPr lang="fa-IR" sz="2800" dirty="0">
                <a:cs typeface="B Yagut" panose="00000400000000000000" pitchFamily="2" charset="-78"/>
              </a:rPr>
              <a:t>گردیده و مجموعه ‌های لیپوپروتئینی را تشکیل می‌دهند که با آب امتزاج پذیر بوده و توسط پلاسما قابل انتقال هستند.</a:t>
            </a:r>
            <a:endParaRPr lang="fa-IR" sz="2800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FAE78A05-281C-4763-A06B-EC8EE3945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04"/>
    </mc:Choice>
    <mc:Fallback xmlns="">
      <p:transition spd="slow" advTm="4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240" y="260604"/>
            <a:ext cx="11468100" cy="1141476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انواع لیپوپروتئین ها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49" y="1230630"/>
            <a:ext cx="11468101" cy="4971797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شیلومیکرون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en-US" sz="2800" dirty="0">
                <a:cs typeface="B Yagut" panose="00000400000000000000" pitchFamily="2" charset="-78"/>
              </a:rPr>
              <a:t>VLDL</a:t>
            </a:r>
            <a:r>
              <a:rPr lang="fa-IR" sz="2800" dirty="0">
                <a:cs typeface="B Yagut" panose="00000400000000000000" pitchFamily="2" charset="-78"/>
              </a:rPr>
              <a:t> ( لیپوپروتئین‌های با چگالی بسیار کم )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en-US" sz="2800" dirty="0">
                <a:cs typeface="B Yagut" panose="00000400000000000000" pitchFamily="2" charset="-78"/>
              </a:rPr>
              <a:t>IDL</a:t>
            </a:r>
            <a:r>
              <a:rPr lang="fa-IR" sz="2800" dirty="0">
                <a:cs typeface="B Yagut" panose="00000400000000000000" pitchFamily="2" charset="-78"/>
              </a:rPr>
              <a:t> ( لیپوپروتئین‌های با چگالی متوسط )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en-US" sz="2800" dirty="0">
                <a:cs typeface="B Yagut" panose="00000400000000000000" pitchFamily="2" charset="-78"/>
              </a:rPr>
              <a:t>LDL</a:t>
            </a:r>
            <a:r>
              <a:rPr lang="fa-IR" sz="2800" dirty="0">
                <a:cs typeface="B Yagut" panose="00000400000000000000" pitchFamily="2" charset="-78"/>
              </a:rPr>
              <a:t> ( لیپوپروتئین‌های با چگالی کم )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en-US" sz="2800" dirty="0">
                <a:cs typeface="B Yagut" panose="00000400000000000000" pitchFamily="2" charset="-78"/>
              </a:rPr>
              <a:t>HDL</a:t>
            </a:r>
            <a:r>
              <a:rPr lang="fa-IR" sz="2800" dirty="0">
                <a:cs typeface="B Yagut" panose="00000400000000000000" pitchFamily="2" charset="-78"/>
              </a:rPr>
              <a:t> ( لیپوپروتئین‌های با چگالی زیاد 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3981111-AC56-4343-A45F-61C72A4DA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0"/>
    </mc:Choice>
    <mc:Fallback xmlns="">
      <p:transition spd="slow" advTm="2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60604"/>
            <a:ext cx="11296649" cy="1168146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شیلومیکرون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49" y="1428750"/>
            <a:ext cx="11468101" cy="468004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سبک ‌ترین لیپوپروتئین‌ها هستند که حاوی تری گلیسرید ( ۸۵ – ۹۲ % ) ، فسفولیپید ( ۶ – ۱۲ % ) ، کلسترول ( ۱ – ۳ % ) و پروتئین ( ۱ – ۲ % ) می باشد.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سلول های روده ساخته می شود.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بطور عمده تری گلیسرید غذا را پس از جذب روده‌ای به اندامهایی مانند بافت چربی ، عضلات ، قلب و کبد منتقل می‌کنند.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0497571-1F15-4613-AC5F-332195C36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2"/>
    </mc:Choice>
    <mc:Fallback xmlns="">
      <p:transition spd="slow" advTm="4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9167" y="142852"/>
            <a:ext cx="4573029" cy="100014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en-US" sz="4000" b="1" dirty="0">
                <a:solidFill>
                  <a:srgbClr val="FF0066"/>
                </a:solidFill>
                <a:cs typeface="B Yagut" panose="00000400000000000000" pitchFamily="2" charset="-78"/>
              </a:rPr>
              <a:t>VLDL</a:t>
            </a:r>
            <a:endParaRPr lang="fa-IR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12" y="965444"/>
            <a:ext cx="11455988" cy="565443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500" dirty="0">
                <a:cs typeface="B Yagut" panose="00000400000000000000" pitchFamily="2" charset="-78"/>
              </a:rPr>
              <a:t>در کبد از تري گليسريد ( 70 %  ) كلسترول ( 10 % ) ، آپولیپوپروتئین ( 10 % ) و چربی های دیگر ( 10 % ) ساخته می‌شود.</a:t>
            </a:r>
            <a:endParaRPr lang="en-US" sz="25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500" dirty="0">
                <a:cs typeface="B Yagut" panose="00000400000000000000" pitchFamily="2" charset="-78"/>
              </a:rPr>
              <a:t>در نقل و انتقال چربی‌ها و کلسترول در جریان خون نقش دارد.</a:t>
            </a:r>
            <a:endParaRPr lang="en-US" sz="25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500" u="sng" dirty="0">
                <a:cs typeface="B Yagut" panose="00000400000000000000" pitchFamily="2" charset="-78"/>
              </a:rPr>
              <a:t>10 الي 15 درصد </a:t>
            </a:r>
            <a:r>
              <a:rPr lang="fa-IR" sz="2500" dirty="0">
                <a:solidFill>
                  <a:srgbClr val="CC00CC"/>
                </a:solidFill>
                <a:cs typeface="B Yagut" panose="00000400000000000000" pitchFamily="2" charset="-78"/>
              </a:rPr>
              <a:t>كلسترول خون </a:t>
            </a:r>
            <a:r>
              <a:rPr lang="fa-IR" sz="2500" dirty="0">
                <a:cs typeface="B Yagut" panose="00000400000000000000" pitchFamily="2" charset="-78"/>
              </a:rPr>
              <a:t>را تشكيل مي دهد</a:t>
            </a:r>
            <a:r>
              <a:rPr lang="en-US" sz="2500" dirty="0">
                <a:cs typeface="B Yagut" panose="00000400000000000000" pitchFamily="2" charset="-78"/>
                <a:sym typeface="Wingdings 2"/>
              </a:rPr>
              <a:t>.</a:t>
            </a:r>
            <a:endParaRPr lang="fa-IR" sz="25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500" dirty="0">
                <a:cs typeface="B Yagut" panose="00000400000000000000" pitchFamily="2" charset="-78"/>
              </a:rPr>
              <a:t>در گردش خون </a:t>
            </a:r>
            <a:r>
              <a:rPr lang="en-US" sz="2500" dirty="0">
                <a:cs typeface="B Yagut" panose="00000400000000000000" pitchFamily="2" charset="-78"/>
              </a:rPr>
              <a:t>VLDL</a:t>
            </a:r>
            <a:r>
              <a:rPr lang="fa-IR" sz="2500" dirty="0">
                <a:cs typeface="B Yagut" panose="00000400000000000000" pitchFamily="2" charset="-78"/>
              </a:rPr>
              <a:t> ممکن است با </a:t>
            </a:r>
            <a:r>
              <a:rPr lang="fa-IR" sz="2500" dirty="0">
                <a:solidFill>
                  <a:srgbClr val="CC3300"/>
                </a:solidFill>
                <a:cs typeface="B Yagut" panose="00000400000000000000" pitchFamily="2" charset="-78"/>
              </a:rPr>
              <a:t>لیپوپروتئین لیپاز </a:t>
            </a:r>
            <a:r>
              <a:rPr lang="fa-IR" sz="2500" dirty="0">
                <a:cs typeface="B Yagut" panose="00000400000000000000" pitchFamily="2" charset="-78"/>
              </a:rPr>
              <a:t>در بستر مویرگی برخورد کرده و این آنزیم ، </a:t>
            </a:r>
            <a:r>
              <a:rPr lang="fa-IR" sz="2500" dirty="0">
                <a:solidFill>
                  <a:srgbClr val="CC3300"/>
                </a:solidFill>
                <a:cs typeface="B Yagut" panose="00000400000000000000" pitchFamily="2" charset="-78"/>
              </a:rPr>
              <a:t>تری‌گلیسرید</a:t>
            </a:r>
            <a:r>
              <a:rPr lang="fa-IR" sz="2500" dirty="0">
                <a:cs typeface="B Yagut" panose="00000400000000000000" pitchFamily="2" charset="-78"/>
              </a:rPr>
              <a:t> را برای تولید انرژی و ذخیره ‌سازی آن ، جدا می‌کند و تبدیل به لیپوپروتئینی با چگالی بیش‌تر از خود ، می‌شود</a:t>
            </a:r>
            <a:r>
              <a:rPr lang="en-US" sz="2500" dirty="0">
                <a:cs typeface="B Yagut" panose="00000400000000000000" pitchFamily="2" charset="-78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9804" y="381316"/>
            <a:ext cx="4792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2800" b="1" dirty="0">
                <a:solidFill>
                  <a:srgbClr val="00B050"/>
                </a:solidFill>
              </a:rPr>
              <a:t>(</a:t>
            </a:r>
            <a:r>
              <a:rPr lang="en-US" sz="2800" b="1" dirty="0">
                <a:solidFill>
                  <a:srgbClr val="00B050"/>
                </a:solidFill>
              </a:rPr>
              <a:t>Very-low-density lipoprotein</a:t>
            </a:r>
            <a:r>
              <a:rPr lang="fa-IR" sz="2800" b="1" dirty="0">
                <a:solidFill>
                  <a:srgbClr val="00B050"/>
                </a:solidFill>
              </a:rPr>
              <a:t> )</a:t>
            </a:r>
            <a:endParaRPr lang="fa-IR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B0C2A80-87F0-4DA5-8A97-DCD03EEB2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49"/>
    </mc:Choice>
    <mc:Fallback xmlns="">
      <p:transition spd="slow" advTm="7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150" y="260604"/>
            <a:ext cx="7603190" cy="1141476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en-US" sz="4000" b="1" dirty="0">
                <a:solidFill>
                  <a:srgbClr val="FF0066"/>
                </a:solidFill>
                <a:cs typeface="B Yagut" panose="00000400000000000000" pitchFamily="2" charset="-78"/>
              </a:rPr>
              <a:t>IDL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49" y="1402081"/>
            <a:ext cx="11468101" cy="395097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آی دی ال ، از تجزیه </a:t>
            </a:r>
            <a:r>
              <a:rPr lang="en-US" sz="2800" dirty="0">
                <a:cs typeface="B Yagut" panose="00000400000000000000" pitchFamily="2" charset="-78"/>
              </a:rPr>
              <a:t>VLDL </a:t>
            </a:r>
            <a:r>
              <a:rPr lang="fa-IR" sz="2800" dirty="0">
                <a:cs typeface="B Yagut" panose="00000400000000000000" pitchFamily="2" charset="-78"/>
              </a:rPr>
              <a:t> به وجود می‌آید.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۵۰ درصد از این لیپوپروتئین ، توسط گیرنده‌های کبد شناخته شده و وارد آن می‌شوند. 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۵۰ درصد باقی‌مانده آپولیپوپروتئین ئی خود را از دست می‌دهند و تبدیل به لیپوپروتئین کم‌ چگال می شوند.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5DCE990-618B-4643-B40E-51B5B076EE3B}"/>
              </a:ext>
            </a:extLst>
          </p:cNvPr>
          <p:cNvSpPr/>
          <p:nvPr/>
        </p:nvSpPr>
        <p:spPr>
          <a:xfrm>
            <a:off x="1727848" y="569732"/>
            <a:ext cx="5678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2800" b="1" dirty="0">
                <a:solidFill>
                  <a:srgbClr val="00B050"/>
                </a:solidFill>
              </a:rPr>
              <a:t>( Intermediate-density lipoproteins )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D52E084-74BD-406A-A48D-458F99D9F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0"/>
    </mc:Choice>
    <mc:Fallback xmlns="">
      <p:transition spd="slow" advTm="3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4949" y="260604"/>
            <a:ext cx="5048249" cy="641603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en-US" sz="4000" b="1" dirty="0">
                <a:solidFill>
                  <a:srgbClr val="FF0066"/>
                </a:solidFill>
                <a:cs typeface="B Yagut" panose="00000400000000000000" pitchFamily="2" charset="-78"/>
              </a:rPr>
              <a:t>LDL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49" y="955291"/>
            <a:ext cx="11468101" cy="5582913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محصول آخرین مراحل متابولیسم لیپوپروتئین‌های </a:t>
            </a:r>
            <a:r>
              <a:rPr lang="en-US" sz="2800" dirty="0">
                <a:cs typeface="B Yagut" panose="00000400000000000000" pitchFamily="2" charset="-78"/>
              </a:rPr>
              <a:t>VLDL </a:t>
            </a:r>
            <a:r>
              <a:rPr lang="fa-IR" sz="2800" dirty="0">
                <a:cs typeface="B Yagut" panose="00000400000000000000" pitchFamily="2" charset="-78"/>
              </a:rPr>
              <a:t> و  حاوی تری گلیسرید ( 10 % ) ، کلسترول ( 26 % ) ، پروتئین ( 25 % ) و چربی های دیگر ( 15 % ) می باشد.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solidFill>
                  <a:srgbClr val="ED4959"/>
                </a:solidFill>
                <a:cs typeface="B Yagut" panose="00000400000000000000" pitchFamily="2" charset="-78"/>
              </a:rPr>
              <a:t>نقش اصلی </a:t>
            </a:r>
            <a:r>
              <a:rPr lang="en-US" sz="2800" dirty="0">
                <a:solidFill>
                  <a:srgbClr val="ED4959"/>
                </a:solidFill>
                <a:cs typeface="B Yagut" panose="00000400000000000000" pitchFamily="2" charset="-78"/>
              </a:rPr>
              <a:t>LDL </a:t>
            </a:r>
            <a:r>
              <a:rPr lang="fa-IR" sz="2800" dirty="0">
                <a:cs typeface="B Yagut" panose="00000400000000000000" pitchFamily="2" charset="-78"/>
              </a:rPr>
              <a:t> : انتقال کلسترول به </a:t>
            </a:r>
            <a:r>
              <a:rPr lang="fa-IR" sz="2800" dirty="0">
                <a:solidFill>
                  <a:srgbClr val="009999"/>
                </a:solidFill>
                <a:cs typeface="B Yagut" panose="00000400000000000000" pitchFamily="2" charset="-78"/>
              </a:rPr>
              <a:t>بافتهای محیطی </a:t>
            </a:r>
            <a:r>
              <a:rPr lang="fa-IR" sz="2800" dirty="0">
                <a:cs typeface="B Yagut" panose="00000400000000000000" pitchFamily="2" charset="-78"/>
              </a:rPr>
              <a:t>( غیر کبدی ) 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en-US" sz="2800" dirty="0">
                <a:cs typeface="B Yagut" panose="00000400000000000000" pitchFamily="2" charset="-78"/>
              </a:rPr>
              <a:t>LDL</a:t>
            </a:r>
            <a:r>
              <a:rPr lang="fa-IR" sz="2800" dirty="0">
                <a:cs typeface="B Yagut" panose="00000400000000000000" pitchFamily="2" charset="-78"/>
              </a:rPr>
              <a:t> بالاي سرم  </a:t>
            </a:r>
            <a:r>
              <a:rPr lang="fa-IR" sz="2800" dirty="0">
                <a:solidFill>
                  <a:srgbClr val="CC00CC"/>
                </a:solidFill>
                <a:cs typeface="B Yagut" panose="00000400000000000000" pitchFamily="2" charset="-78"/>
                <a:sym typeface="Wingdings 2"/>
              </a:rPr>
              <a:t> </a:t>
            </a:r>
            <a:r>
              <a:rPr lang="fa-IR" sz="2800" dirty="0">
                <a:solidFill>
                  <a:srgbClr val="00B050"/>
                </a:solidFill>
                <a:cs typeface="B Yagut" panose="00000400000000000000" pitchFamily="2" charset="-78"/>
                <a:sym typeface="Wingdings 2"/>
              </a:rPr>
              <a:t>اكسيده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شدن بخشي از 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LDL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خون و نشستن روي </a:t>
            </a:r>
            <a:r>
              <a:rPr lang="fa-IR" sz="2800" dirty="0">
                <a:solidFill>
                  <a:srgbClr val="00B050"/>
                </a:solidFill>
                <a:cs typeface="B Yagut" panose="00000400000000000000" pitchFamily="2" charset="-78"/>
                <a:sym typeface="Wingdings 2"/>
              </a:rPr>
              <a:t>جدار شريان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 </a:t>
            </a:r>
            <a:r>
              <a:rPr lang="fa-IR" sz="2800" dirty="0">
                <a:cs typeface="B Yagut" panose="00000400000000000000" pitchFamily="2" charset="-78"/>
              </a:rPr>
              <a:t>شکل‌گیری ماده سخت و ضخیمی ( </a:t>
            </a:r>
            <a:r>
              <a:rPr lang="fa-IR" sz="2800" dirty="0">
                <a:solidFill>
                  <a:srgbClr val="FF9900"/>
                </a:solidFill>
                <a:cs typeface="B Yagut" panose="00000400000000000000" pitchFamily="2" charset="-78"/>
              </a:rPr>
              <a:t>پلاک کلسترول </a:t>
            </a:r>
            <a:r>
              <a:rPr lang="fa-IR" sz="2800" dirty="0">
                <a:cs typeface="B Yagut" panose="00000400000000000000" pitchFamily="2" charset="-78"/>
              </a:rPr>
              <a:t>)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 </a:t>
            </a:r>
            <a:r>
              <a:rPr lang="fa-IR" sz="2800" dirty="0">
                <a:solidFill>
                  <a:srgbClr val="00B0F0"/>
                </a:solidFill>
                <a:cs typeface="B Yagut" panose="00000400000000000000" pitchFamily="2" charset="-78"/>
                <a:sym typeface="Wingdings 2"/>
              </a:rPr>
              <a:t>آترواسكلروز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و افزايش </a:t>
            </a:r>
            <a:r>
              <a:rPr lang="fa-IR" sz="2800" dirty="0">
                <a:solidFill>
                  <a:srgbClr val="00B0F0"/>
                </a:solidFill>
                <a:cs typeface="B Yagut" panose="00000400000000000000" pitchFamily="2" charset="-78"/>
                <a:sym typeface="Wingdings 2"/>
              </a:rPr>
              <a:t>فشارخو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ن   </a:t>
            </a:r>
            <a:r>
              <a:rPr lang="fa-IR" sz="2800" dirty="0">
                <a:solidFill>
                  <a:srgbClr val="CC3300"/>
                </a:solidFill>
                <a:cs typeface="B Yagut" panose="00000400000000000000" pitchFamily="2" charset="-78"/>
                <a:sym typeface="Wingdings 2"/>
              </a:rPr>
              <a:t>كاهش خونرساني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به عضله قلب و مغز  </a:t>
            </a:r>
            <a:r>
              <a:rPr lang="fa-IR" sz="2800" dirty="0">
                <a:solidFill>
                  <a:srgbClr val="009999"/>
                </a:solidFill>
                <a:cs typeface="B Yagut" panose="00000400000000000000" pitchFamily="2" charset="-78"/>
                <a:sym typeface="Wingdings 2"/>
              </a:rPr>
              <a:t>سكته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 </a:t>
            </a:r>
            <a:r>
              <a:rPr lang="fa-IR" sz="2800" u="sng" dirty="0">
                <a:cs typeface="B Yagut" panose="00000400000000000000" pitchFamily="2" charset="-78"/>
                <a:sym typeface="Wingdings 2"/>
              </a:rPr>
              <a:t>دليل نامگذاري كلسترول بد</a:t>
            </a: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E1C038-C3E3-4C34-8E5A-E5A04BBFCAC7}"/>
              </a:ext>
            </a:extLst>
          </p:cNvPr>
          <p:cNvSpPr/>
          <p:nvPr/>
        </p:nvSpPr>
        <p:spPr>
          <a:xfrm>
            <a:off x="2485522" y="319795"/>
            <a:ext cx="4221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2800" b="1" dirty="0">
                <a:solidFill>
                  <a:srgbClr val="00B050"/>
                </a:solidFill>
              </a:rPr>
              <a:t>( </a:t>
            </a:r>
            <a:r>
              <a:rPr lang="en-US" sz="2800" b="1" dirty="0">
                <a:solidFill>
                  <a:srgbClr val="00B050"/>
                </a:solidFill>
              </a:rPr>
              <a:t>Low Density Lipoprotein</a:t>
            </a:r>
            <a:r>
              <a:rPr lang="fa-IR" sz="2800" b="1" dirty="0">
                <a:solidFill>
                  <a:srgbClr val="00B050"/>
                </a:solidFill>
              </a:rPr>
              <a:t> 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82AAA403-0BFA-4B40-9109-B952DC742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70"/>
    </mc:Choice>
    <mc:Fallback xmlns="">
      <p:transition spd="slow" advTm="8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1057298"/>
          </a:xfrm>
        </p:spPr>
        <p:txBody>
          <a:bodyPr>
            <a:normAutofit/>
          </a:bodyPr>
          <a:lstStyle/>
          <a:p>
            <a:pPr algn="ctr" rtl="1"/>
            <a:r>
              <a:rPr lang="en-US" sz="28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             </a:t>
            </a:r>
            <a:r>
              <a:rPr lang="en-US" sz="4000" b="1" dirty="0">
                <a:solidFill>
                  <a:srgbClr val="FF0066"/>
                </a:solidFill>
                <a:cs typeface="B Yagut" panose="00000400000000000000" pitchFamily="2" charset="-78"/>
              </a:rPr>
              <a:t>HDL</a:t>
            </a:r>
            <a:r>
              <a:rPr lang="fa-IR" sz="28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8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High Density Lipoprotein</a:t>
            </a:r>
            <a:r>
              <a:rPr lang="fa-IR" sz="28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28670"/>
            <a:ext cx="11094720" cy="5786478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en-US" dirty="0">
                <a:cs typeface="B Yagut" panose="00000400000000000000" pitchFamily="2" charset="-78"/>
              </a:rPr>
              <a:t>HDL  </a:t>
            </a:r>
            <a:r>
              <a:rPr lang="fa-IR" dirty="0">
                <a:cs typeface="B Yagut" panose="00000400000000000000" pitchFamily="2" charset="-78"/>
              </a:rPr>
              <a:t> در </a:t>
            </a:r>
            <a:r>
              <a:rPr lang="fa-IR" dirty="0">
                <a:solidFill>
                  <a:srgbClr val="00B0F0"/>
                </a:solidFill>
                <a:cs typeface="B Yagut" panose="00000400000000000000" pitchFamily="2" charset="-78"/>
              </a:rPr>
              <a:t>کبد و روده‏ ها </a:t>
            </a:r>
            <a:r>
              <a:rPr lang="fa-IR" u="sng" dirty="0">
                <a:cs typeface="B Yagut" panose="00000400000000000000" pitchFamily="2" charset="-78"/>
              </a:rPr>
              <a:t>ساخته</a:t>
            </a:r>
            <a:r>
              <a:rPr lang="fa-IR" dirty="0">
                <a:cs typeface="B Yagut" panose="00000400000000000000" pitchFamily="2" charset="-78"/>
              </a:rPr>
              <a:t> می ‏شود.</a:t>
            </a:r>
            <a:endParaRPr lang="en-US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</a:rPr>
              <a:t>قسمت </a:t>
            </a:r>
            <a:r>
              <a:rPr lang="fa-IR" dirty="0">
                <a:solidFill>
                  <a:srgbClr val="FF9900"/>
                </a:solidFill>
                <a:cs typeface="B Yagut" panose="00000400000000000000" pitchFamily="2" charset="-78"/>
              </a:rPr>
              <a:t>اعظم آن پروتئین </a:t>
            </a:r>
            <a:r>
              <a:rPr lang="fa-IR" dirty="0">
                <a:cs typeface="B Yagut" panose="00000400000000000000" pitchFamily="2" charset="-78"/>
              </a:rPr>
              <a:t>(50 درصد) و قسمت </a:t>
            </a:r>
            <a:r>
              <a:rPr lang="fa-IR" dirty="0">
                <a:solidFill>
                  <a:srgbClr val="CC00CC"/>
                </a:solidFill>
                <a:cs typeface="B Yagut" panose="00000400000000000000" pitchFamily="2" charset="-78"/>
              </a:rPr>
              <a:t>کمتر آن را کلسترول و تری ‏گلیسرید </a:t>
            </a:r>
            <a:r>
              <a:rPr lang="fa-IR" dirty="0">
                <a:cs typeface="B Yagut" panose="00000400000000000000" pitchFamily="2" charset="-78"/>
              </a:rPr>
              <a:t>تشکیل می ‏دهد.</a:t>
            </a:r>
            <a:endParaRPr lang="en-US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</a:rPr>
              <a:t>کار عمده آن </a:t>
            </a:r>
            <a:r>
              <a:rPr lang="fa-IR" dirty="0">
                <a:solidFill>
                  <a:srgbClr val="CC3300"/>
                </a:solidFill>
                <a:cs typeface="B Yagut" panose="00000400000000000000" pitchFamily="2" charset="-78"/>
              </a:rPr>
              <a:t>انتقال کلسترول </a:t>
            </a:r>
            <a:r>
              <a:rPr lang="fa-IR" dirty="0">
                <a:cs typeface="B Yagut" panose="00000400000000000000" pitchFamily="2" charset="-78"/>
              </a:rPr>
              <a:t>از بافت ‏ها ، خون  و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پلاكهاي عروق</a:t>
            </a:r>
            <a:r>
              <a:rPr lang="fa-IR" dirty="0">
                <a:cs typeface="B Yagut" panose="00000400000000000000" pitchFamily="2" charset="-78"/>
              </a:rPr>
              <a:t> و هدایت آن به سمت </a:t>
            </a:r>
            <a:r>
              <a:rPr lang="fa-IR" dirty="0">
                <a:cs typeface="B Yagut" panose="00000400000000000000" pitchFamily="2" charset="-78"/>
                <a:hlinkClick r:id="rId5"/>
              </a:rPr>
              <a:t>کبد</a:t>
            </a:r>
            <a:r>
              <a:rPr lang="fa-IR" dirty="0">
                <a:cs typeface="B Yagut" panose="00000400000000000000" pitchFamily="2" charset="-78"/>
              </a:rPr>
              <a:t> است ( تبديل به صفرا مي شود ) ، به همین علت به </a:t>
            </a:r>
            <a:r>
              <a:rPr lang="en-US" dirty="0">
                <a:cs typeface="B Yagut" panose="00000400000000000000" pitchFamily="2" charset="-78"/>
              </a:rPr>
              <a:t>HDL</a:t>
            </a:r>
            <a:r>
              <a:rPr lang="fa-IR" dirty="0">
                <a:cs typeface="B Yagut" panose="00000400000000000000" pitchFamily="2" charset="-78"/>
              </a:rPr>
              <a:t> كلسترول خوب می گویند.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سطح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HDL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با بروز بيماري قلبي رابطه عكس دارد.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BAA5D22-0E6B-4751-9892-6E756FB4B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66"/>
    </mc:Choice>
    <mc:Fallback xmlns="">
      <p:transition spd="slow" advTm="48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290" y="260604"/>
            <a:ext cx="11221420" cy="1182116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تعريف اختلال چربي خون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290" y="1810678"/>
            <a:ext cx="11221420" cy="390080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اختلال چربي هاي خون جزو شايع ترين اختلالات تغذيه اي به شمار مي آيند.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endParaRPr lang="fa-IR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به اشكال مختلف مثل بالا بودن كلسترول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خون ، بالا بودن تري گليسريد و بالا بودن </a:t>
            </a:r>
            <a:r>
              <a:rPr lang="en-US" sz="2800" dirty="0">
                <a:cs typeface="B Yagut" panose="00000400000000000000" pitchFamily="2" charset="-78"/>
              </a:rPr>
              <a:t>LDL </a:t>
            </a:r>
            <a:r>
              <a:rPr lang="fa-IR" sz="2800" dirty="0">
                <a:cs typeface="B Yagut" panose="00000400000000000000" pitchFamily="2" charset="-78"/>
              </a:rPr>
              <a:t> ( كلسترول بد ) يا پايين بودن </a:t>
            </a:r>
            <a:r>
              <a:rPr lang="en-US" sz="2800" dirty="0">
                <a:cs typeface="B Yagut" panose="00000400000000000000" pitchFamily="2" charset="-78"/>
              </a:rPr>
              <a:t>HDL </a:t>
            </a:r>
            <a:r>
              <a:rPr lang="fa-IR" sz="2800" dirty="0">
                <a:cs typeface="B Yagut" panose="00000400000000000000" pitchFamily="2" charset="-78"/>
              </a:rPr>
              <a:t> ( كلسترول خوب ) قابل بررسي هستند.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8045A4A-F33B-4D23-870E-3C6270E52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66"/>
    </mc:Choice>
    <mc:Fallback xmlns="">
      <p:transition spd="slow" advTm="3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78581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علائم چربي خون بالا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" y="928670"/>
            <a:ext cx="11033760" cy="550072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700" dirty="0">
                <a:cs typeface="B Yagut" panose="00000400000000000000" pitchFamily="2" charset="-78"/>
              </a:rPr>
              <a:t>معمولاً هيچ علامتي ندارد ، مگر در مواردي كه بسيار بيشتر از حد طبيعي باشد ( كه معمولاً با سرگيجه همراه است )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700" dirty="0">
                <a:cs typeface="B Yagut" panose="00000400000000000000" pitchFamily="2" charset="-78"/>
                <a:sym typeface="Wingdings 2"/>
              </a:rPr>
              <a:t>در تعداد كمي از بیماران ممکن است :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FontTx/>
              <a:buChar char="-"/>
              <a:defRPr/>
            </a:pPr>
            <a:r>
              <a:rPr lang="fa-IR" sz="2700" dirty="0">
                <a:cs typeface="B Yagut" panose="00000400000000000000" pitchFamily="2" charset="-78"/>
                <a:sym typeface="Wingdings 2"/>
              </a:rPr>
              <a:t>حلقه سفيد دور سياهي چشم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FontTx/>
              <a:buChar char="-"/>
              <a:defRPr/>
            </a:pPr>
            <a:r>
              <a:rPr lang="fa-IR" sz="2700" dirty="0">
                <a:solidFill>
                  <a:srgbClr val="CC00CC"/>
                </a:solidFill>
                <a:cs typeface="B Yagut" panose="00000400000000000000" pitchFamily="2" charset="-78"/>
                <a:sym typeface="Wingdings 2"/>
              </a:rPr>
              <a:t>رسوبات زرد </a:t>
            </a:r>
            <a:r>
              <a:rPr lang="fa-IR" sz="2700" dirty="0">
                <a:cs typeface="B Yagut" panose="00000400000000000000" pitchFamily="2" charset="-78"/>
                <a:sym typeface="Wingdings 2"/>
              </a:rPr>
              <a:t>رنگ روي </a:t>
            </a:r>
            <a:r>
              <a:rPr lang="fa-IR" sz="2700" u="sng" dirty="0">
                <a:cs typeface="B Yagut" panose="00000400000000000000" pitchFamily="2" charset="-78"/>
                <a:sym typeface="Wingdings 2"/>
              </a:rPr>
              <a:t>پلك </a:t>
            </a:r>
            <a:r>
              <a:rPr lang="fa-IR" sz="2700" dirty="0">
                <a:cs typeface="B Yagut" panose="00000400000000000000" pitchFamily="2" charset="-78"/>
                <a:sym typeface="Wingdings 2"/>
              </a:rPr>
              <a:t>، </a:t>
            </a:r>
            <a:r>
              <a:rPr lang="fa-IR" sz="2700" u="sng" dirty="0">
                <a:cs typeface="B Yagut" panose="00000400000000000000" pitchFamily="2" charset="-78"/>
                <a:sym typeface="Wingdings 2"/>
              </a:rPr>
              <a:t>زانو</a:t>
            </a:r>
            <a:r>
              <a:rPr lang="fa-IR" sz="2700" dirty="0">
                <a:cs typeface="B Yagut" panose="00000400000000000000" pitchFamily="2" charset="-78"/>
                <a:sym typeface="Wingdings 2"/>
              </a:rPr>
              <a:t> ، </a:t>
            </a:r>
            <a:r>
              <a:rPr lang="fa-IR" sz="2700" u="sng" dirty="0">
                <a:cs typeface="B Yagut" panose="00000400000000000000" pitchFamily="2" charset="-78"/>
                <a:sym typeface="Wingdings 2"/>
              </a:rPr>
              <a:t>آرنج</a:t>
            </a:r>
            <a:r>
              <a:rPr lang="fa-IR" sz="2700" dirty="0">
                <a:cs typeface="B Yagut" panose="00000400000000000000" pitchFamily="2" charset="-78"/>
                <a:sym typeface="Wingdings 2"/>
              </a:rPr>
              <a:t> ، </a:t>
            </a:r>
            <a:r>
              <a:rPr lang="fa-IR" sz="2700" u="sng" dirty="0">
                <a:cs typeface="B Yagut" panose="00000400000000000000" pitchFamily="2" charset="-78"/>
                <a:sym typeface="Wingdings 2"/>
              </a:rPr>
              <a:t>كف دست </a:t>
            </a:r>
            <a:r>
              <a:rPr lang="fa-IR" sz="2700" dirty="0">
                <a:cs typeface="B Yagut" panose="00000400000000000000" pitchFamily="2" charset="-78"/>
                <a:sym typeface="Wingdings 2"/>
              </a:rPr>
              <a:t>، </a:t>
            </a:r>
            <a:r>
              <a:rPr lang="fa-IR" sz="2700" u="sng" dirty="0">
                <a:cs typeface="B Yagut" panose="00000400000000000000" pitchFamily="2" charset="-78"/>
                <a:sym typeface="Wingdings 2"/>
              </a:rPr>
              <a:t>مفاصل انگشتان </a:t>
            </a:r>
            <a:r>
              <a:rPr lang="fa-IR" sz="2700" dirty="0">
                <a:cs typeface="B Yagut" panose="00000400000000000000" pitchFamily="2" charset="-78"/>
                <a:sym typeface="Wingdings 2"/>
              </a:rPr>
              <a:t>، </a:t>
            </a:r>
            <a:r>
              <a:rPr lang="fa-IR" sz="2700" u="sng" dirty="0">
                <a:cs typeface="B Yagut" panose="00000400000000000000" pitchFamily="2" charset="-78"/>
                <a:sym typeface="Wingdings 2"/>
              </a:rPr>
              <a:t>پاشنه پا </a:t>
            </a:r>
            <a:r>
              <a:rPr lang="fa-IR" sz="2700" dirty="0">
                <a:cs typeface="B Yagut" panose="00000400000000000000" pitchFamily="2" charset="-78"/>
                <a:sym typeface="Wingdings 2"/>
              </a:rPr>
              <a:t>( </a:t>
            </a:r>
            <a:r>
              <a:rPr lang="fa-IR" sz="2700" dirty="0">
                <a:cs typeface="B Yagut" panose="00000400000000000000" pitchFamily="2" charset="-78"/>
              </a:rPr>
              <a:t>امکان ارثي بودن بيماري )</a:t>
            </a:r>
            <a:r>
              <a:rPr lang="fa-IR" sz="2700" dirty="0">
                <a:cs typeface="B Yagut" panose="00000400000000000000" pitchFamily="2" charset="-78"/>
                <a:sym typeface="Wingdings 2"/>
              </a:rPr>
              <a:t>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fa-IR" sz="2700" dirty="0">
                <a:cs typeface="B Yagut" panose="00000400000000000000" pitchFamily="2" charset="-78"/>
              </a:rPr>
              <a:t>علائمي چون سرگيجه ، احساس خستگي و غيره هيچ ارتباط مستقيمي با بالا بودن چربي هاي خون ندارد . تنها راه تشخيص ، آزمايش خون است . </a:t>
            </a:r>
            <a:endParaRPr lang="fa-IR" sz="2700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D3DDF29-6F90-423B-AE0A-E39E9C804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86"/>
    </mc:Choice>
    <mc:Fallback xmlns="">
      <p:transition spd="slow" advTm="6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1442"/>
            <a:ext cx="8610600" cy="89915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Yagut" panose="00000400000000000000" pitchFamily="2" charset="-78"/>
              </a:rPr>
              <a:t>مشخصات سند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015" y="2545976"/>
            <a:ext cx="6518585" cy="4209382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500" dirty="0">
                <a:cs typeface="B Yagut" panose="00000400000000000000" pitchFamily="2" charset="-78"/>
              </a:rPr>
              <a:t>نام : نفیسه صادقیان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500" dirty="0">
                <a:cs typeface="B Yagut" panose="00000400000000000000" pitchFamily="2" charset="-78"/>
              </a:rPr>
              <a:t>مدرک : کارشناس ارشد اپیدمیولوژی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500" dirty="0">
                <a:cs typeface="B Yagut" panose="00000400000000000000" pitchFamily="2" charset="-78"/>
              </a:rPr>
              <a:t>موقعیت اشتغال : مربی آموزشگاه بهورزی 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مرکز آموزش بهورزی شهرستان اصفهان یک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1779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E6A5B8D8-0E25-450F-8B73-73C8FE6A2913}"/>
              </a:ext>
            </a:extLst>
          </p:cNvPr>
          <p:cNvSpPr txBox="1">
            <a:spLocks/>
          </p:cNvSpPr>
          <p:nvPr/>
        </p:nvSpPr>
        <p:spPr>
          <a:xfrm>
            <a:off x="7719588" y="1518070"/>
            <a:ext cx="3886201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AB90C499-C33C-4768-A2CD-0D622C568511}"/>
              </a:ext>
            </a:extLst>
          </p:cNvPr>
          <p:cNvSpPr txBox="1">
            <a:spLocks/>
          </p:cNvSpPr>
          <p:nvPr/>
        </p:nvSpPr>
        <p:spPr>
          <a:xfrm>
            <a:off x="7010399" y="2545976"/>
            <a:ext cx="4384431" cy="35801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حیطه درس : غیرواگیر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آخرین بازنگری : 99/3/5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نوبت تهیه : 1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 نام فایل : </a:t>
            </a:r>
            <a:r>
              <a:rPr lang="en-US" sz="2500" dirty="0">
                <a:cs typeface="B Yagut" panose="00000400000000000000" pitchFamily="2" charset="-78"/>
              </a:rPr>
              <a:t>nc-ekhtelale-charbie-khon-edi1-ba-seda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19CC34F6-7547-4848-B729-1FD4713D1BAC}"/>
              </a:ext>
            </a:extLst>
          </p:cNvPr>
          <p:cNvSpPr txBox="1">
            <a:spLocks/>
          </p:cNvSpPr>
          <p:nvPr/>
        </p:nvSpPr>
        <p:spPr>
          <a:xfrm>
            <a:off x="1287573" y="151807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مدرس یا مدرسین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B3DD40-2EEB-46E0-91E4-14981230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2" y="2196305"/>
            <a:ext cx="1401199" cy="167356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5B4EA143-2028-4B3C-98F2-47485DBBB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0"/>
    </mc:Choice>
    <mc:Fallback xmlns="">
      <p:transition spd="slow" advTm="2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04"/>
            <a:ext cx="12192000" cy="1182116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اختلال چربي خون همراه با چه بیماری هایی دیده می شود؟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2160" y="4695281"/>
            <a:ext cx="10934550" cy="1607045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هم چنين افزايش چربي خون ممكن است علامت بيماري ديگري نبوده و بيمار به صورت اوليه دچار آن شود . </a:t>
            </a: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9EE4B48D-30BF-4B54-A57B-4C3F6A67472A}"/>
              </a:ext>
            </a:extLst>
          </p:cNvPr>
          <p:cNvSpPr txBox="1">
            <a:spLocks/>
          </p:cNvSpPr>
          <p:nvPr/>
        </p:nvSpPr>
        <p:spPr>
          <a:xfrm>
            <a:off x="772160" y="1550081"/>
            <a:ext cx="3118372" cy="2992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بعضي از عفونت ها 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اعتياد به الكل 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ايدز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D74B8E2B-8F1B-427F-BE69-9C26EFAE8CE6}"/>
              </a:ext>
            </a:extLst>
          </p:cNvPr>
          <p:cNvSpPr txBox="1">
            <a:spLocks/>
          </p:cNvSpPr>
          <p:nvPr/>
        </p:nvSpPr>
        <p:spPr>
          <a:xfrm>
            <a:off x="8900160" y="1550081"/>
            <a:ext cx="2806550" cy="2997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ديابت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چاقي 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 كم كاري تيروئيد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3F29FD3-FFC7-40A6-A9E9-82D9747831BD}"/>
              </a:ext>
            </a:extLst>
          </p:cNvPr>
          <p:cNvSpPr txBox="1">
            <a:spLocks/>
          </p:cNvSpPr>
          <p:nvPr/>
        </p:nvSpPr>
        <p:spPr>
          <a:xfrm>
            <a:off x="4532330" y="1529760"/>
            <a:ext cx="3726032" cy="299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بعضي از بيماري هاي كبدي و كليوي 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نارسايي مزمن كليه 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A90EAF0D-F912-41F5-B7CC-84ABC36A5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15"/>
    </mc:Choice>
    <mc:Fallback xmlns="">
      <p:transition spd="slow" advTm="97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172" y="374904"/>
            <a:ext cx="11071654" cy="1324356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انواع اصلي چربي های موجود در خون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49" y="2359317"/>
            <a:ext cx="11468101" cy="2659723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كلسترول (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LDL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،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VLDL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،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IDL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،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HDL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)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تري گليسريد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15788D04-EFDF-405B-B176-FC27BAACC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8"/>
    </mc:Choice>
    <mc:Fallback xmlns="">
      <p:transition spd="slow" advTm="1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60604"/>
            <a:ext cx="10915649" cy="1301496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منابع تأمین کلسترول خون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49" y="1816607"/>
            <a:ext cx="11468101" cy="4107943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solidFill>
                  <a:srgbClr val="0070C0"/>
                </a:solidFill>
                <a:cs typeface="B Yagut" panose="00000400000000000000" pitchFamily="2" charset="-78"/>
              </a:rPr>
              <a:t>کلسترول خون از دو منبع اصلی تأمین می‌شود : </a:t>
            </a:r>
          </a:p>
          <a:p>
            <a:pPr algn="r" rtl="1">
              <a:lnSpc>
                <a:spcPct val="200000"/>
              </a:lnSpc>
              <a:buClr>
                <a:schemeClr val="accent3"/>
              </a:buClr>
              <a:defRPr/>
            </a:pPr>
            <a:r>
              <a:rPr lang="fa-IR" sz="2800" dirty="0">
                <a:cs typeface="B Yagut" panose="00000400000000000000" pitchFamily="2" charset="-78"/>
              </a:rPr>
              <a:t>1- رژیم غذایی </a:t>
            </a:r>
          </a:p>
          <a:p>
            <a:pPr algn="r" rtl="1">
              <a:lnSpc>
                <a:spcPct val="200000"/>
              </a:lnSpc>
              <a:buClr>
                <a:schemeClr val="accent3"/>
              </a:buClr>
              <a:defRPr/>
            </a:pPr>
            <a:r>
              <a:rPr lang="fa-IR" sz="2800" dirty="0">
                <a:cs typeface="B Yagut" panose="00000400000000000000" pitchFamily="2" charset="-78"/>
              </a:rPr>
              <a:t>2- تولید در کبد</a:t>
            </a:r>
          </a:p>
          <a:p>
            <a:pPr algn="r" rtl="1">
              <a:lnSpc>
                <a:spcPct val="200000"/>
              </a:lnSpc>
              <a:buClr>
                <a:schemeClr val="accent3"/>
              </a:buClr>
              <a:defRPr/>
            </a:pPr>
            <a:r>
              <a:rPr lang="fa-IR" sz="2800" dirty="0">
                <a:cs typeface="B Yagut" panose="00000400000000000000" pitchFamily="2" charset="-78"/>
              </a:rPr>
              <a:t>( کبد هم می تواند کلسترول را </a:t>
            </a:r>
            <a:r>
              <a:rPr lang="fa-IR" sz="2800" dirty="0">
                <a:solidFill>
                  <a:srgbClr val="009999"/>
                </a:solidFill>
                <a:cs typeface="B Yagut" panose="00000400000000000000" pitchFamily="2" charset="-78"/>
              </a:rPr>
              <a:t>از خون بردارد </a:t>
            </a:r>
            <a:r>
              <a:rPr lang="fa-IR" sz="2800" dirty="0">
                <a:cs typeface="B Yagut" panose="00000400000000000000" pitchFamily="2" charset="-78"/>
              </a:rPr>
              <a:t>و هم </a:t>
            </a:r>
            <a:r>
              <a:rPr lang="fa-IR" sz="2800" dirty="0">
                <a:solidFill>
                  <a:srgbClr val="CC00CC"/>
                </a:solidFill>
                <a:cs typeface="B Yagut" panose="00000400000000000000" pitchFamily="2" charset="-78"/>
              </a:rPr>
              <a:t>آن را تولید و به درون خون </a:t>
            </a:r>
            <a:r>
              <a:rPr lang="fa-IR" sz="2800" dirty="0">
                <a:cs typeface="B Yagut" panose="00000400000000000000" pitchFamily="2" charset="-78"/>
              </a:rPr>
              <a:t>بریزد 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C20B668-4499-4E91-ACBC-EBB9079E6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6"/>
    </mc:Choice>
    <mc:Fallback xmlns="">
      <p:transition spd="slow" advTm="26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238" y="260604"/>
            <a:ext cx="11281539" cy="641603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مواد غذایی افزاینده کلسترول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239" y="1087395"/>
            <a:ext cx="11468101" cy="536750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غذاهای پر کلسترول ( شامل تخم مرغ ، کره ، خامه ، دل ، جگر ، قلوه و مغز )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غذاهای غنی از چربی های اشباع ( گوشت قرمز ، کره ، خامه ، لبنیات پرچرب ، روغن نباتی جامد و روغن های حیوانی ).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میوه ها ، سبزیجات ، روغن های گیاهی ، غلات و آجیل دارای کمترین مقدار کلسترول هستند.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در گذشته تصور می شد که فقط غذاهای دارای کلسترول فراوان ،</a:t>
            </a:r>
            <a:r>
              <a:rPr lang="en-US" sz="2700" dirty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در افزایش کلسترول خون موثرند ؛ اما امروزه ثابت شده ، مقدار چربی اشباع غذا بیشتر از خود کلسترول ، در افزایش کلسترول خون موثر است. پس اینکه غذایی فاقد کلسترول باشد دلیل بر بی خطر بودن نیست.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00C88D5-4A9C-4C03-B70D-450BD7A47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92"/>
    </mc:Choice>
    <mc:Fallback xmlns="">
      <p:transition spd="slow" advTm="6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238" y="260604"/>
            <a:ext cx="11468101" cy="1123353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نقش كلسترول در ساخت مواد مهم مورد نياز بدن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239" y="1383957"/>
            <a:ext cx="11468101" cy="5070944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کلسترول در غشای تمام سلول ها ، در ساخت دیواره ی سلولی شرکت می کند.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کلسترول ماده اصلی برای ساخت بسیاری از هورمون ‌های استروئیدی ( کورتیزول و آلدوسترون ، پروژسترون ، استروژن و</a:t>
            </a:r>
            <a:r>
              <a:rPr lang="fa-IR" sz="2800" dirty="0">
                <a:solidFill>
                  <a:srgbClr val="00B0F0"/>
                </a:solidFill>
                <a:cs typeface="B Yagut" panose="00000400000000000000" pitchFamily="2" charset="-78"/>
              </a:rPr>
              <a:t> تستسترون </a:t>
            </a:r>
            <a:r>
              <a:rPr lang="fa-IR" sz="2800" dirty="0">
                <a:cs typeface="B Yagut" panose="00000400000000000000" pitchFamily="2" charset="-78"/>
              </a:rPr>
              <a:t>و مشتقاتش ) است.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کلسترول پیش ساز ویتامین ها به خصوص ویتامین </a:t>
            </a:r>
            <a:r>
              <a:rPr lang="en-US" sz="2800" dirty="0">
                <a:cs typeface="B Yagut" panose="00000400000000000000" pitchFamily="2" charset="-78"/>
              </a:rPr>
              <a:t>D</a:t>
            </a:r>
            <a:r>
              <a:rPr lang="fa-IR" sz="2800" dirty="0">
                <a:cs typeface="B Yagut" panose="00000400000000000000" pitchFamily="2" charset="-78"/>
              </a:rPr>
              <a:t> است.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کلسترول پیش ساز اصلی اسیدهای صفراوی است که برای هضم چربی ها ضروری می باشد.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fa-IR" sz="2800" dirty="0">
                <a:cs typeface="B Yagut" panose="00000400000000000000" pitchFamily="2" charset="-78"/>
              </a:rPr>
              <a:t>برخی </a:t>
            </a:r>
            <a:r>
              <a:rPr lang="fa-IR" sz="2800" u="sng" dirty="0">
                <a:cs typeface="B Yagut" panose="00000400000000000000" pitchFamily="2" charset="-78"/>
              </a:rPr>
              <a:t>پژوهش‌ ها</a:t>
            </a:r>
            <a:r>
              <a:rPr lang="fa-IR" sz="2800" dirty="0">
                <a:cs typeface="B Yagut" panose="00000400000000000000" pitchFamily="2" charset="-78"/>
              </a:rPr>
              <a:t> نشان می دهد کلسترول ممکن است به عنوان یک آنتی ‌اکسیدان عمل کند.</a:t>
            </a:r>
            <a:endParaRPr lang="fa-IR" sz="2800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22608E24-68D5-43A5-B6E1-89C65BE4B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1"/>
    </mc:Choice>
    <mc:Fallback xmlns="">
      <p:transition spd="slow" advTm="64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599" y="260604"/>
            <a:ext cx="8610600" cy="1123353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هيپركلسترولمي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49" y="1631607"/>
            <a:ext cx="11468101" cy="455964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افزايش كلسترول در خون می باشد که </a:t>
            </a:r>
            <a:r>
              <a:rPr lang="fa-IR" sz="2800" dirty="0">
                <a:solidFill>
                  <a:srgbClr val="CC3300"/>
                </a:solidFill>
                <a:cs typeface="B Yagut" panose="00000400000000000000" pitchFamily="2" charset="-78"/>
                <a:sym typeface="Wingdings 2"/>
              </a:rPr>
              <a:t>به علت های زیر رخ می دهد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: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defRPr/>
            </a:pPr>
            <a:endParaRPr lang="fa-IR" sz="2800" dirty="0">
              <a:cs typeface="B Yagut" panose="00000400000000000000" pitchFamily="2" charset="-78"/>
              <a:sym typeface="Wingdings 2"/>
            </a:endParaRPr>
          </a:p>
          <a:p>
            <a:pPr algn="r" rtl="1">
              <a:lnSpc>
                <a:spcPct val="150000"/>
              </a:lnSpc>
              <a:buClr>
                <a:schemeClr val="accent3"/>
              </a:buClr>
              <a:defRPr/>
            </a:pPr>
            <a:r>
              <a:rPr lang="fa-IR" sz="2800" dirty="0">
                <a:solidFill>
                  <a:srgbClr val="00B050"/>
                </a:solidFill>
                <a:cs typeface="B Yagut" panose="00000400000000000000" pitchFamily="2" charset="-78"/>
                <a:sym typeface="Wingdings 2"/>
              </a:rPr>
              <a:t>1- توليد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كلسترول بيش از حد در بدن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                     </a:t>
            </a:r>
            <a:r>
              <a:rPr lang="fa-IR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B Yagut" panose="00000400000000000000" pitchFamily="2" charset="-78"/>
                <a:sym typeface="Wingdings 2"/>
              </a:rPr>
              <a:t>يا</a:t>
            </a:r>
            <a:endParaRPr lang="fa-IR" sz="2800" dirty="0">
              <a:cs typeface="B Yagut" panose="00000400000000000000" pitchFamily="2" charset="-78"/>
              <a:sym typeface="Wingdings 2"/>
            </a:endParaRPr>
          </a:p>
          <a:p>
            <a:pPr algn="r" rtl="1">
              <a:lnSpc>
                <a:spcPct val="150000"/>
              </a:lnSpc>
              <a:buClr>
                <a:schemeClr val="accent3"/>
              </a:buClr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2- ميزان كلسترول </a:t>
            </a:r>
            <a:r>
              <a:rPr lang="fa-IR" sz="2800" dirty="0">
                <a:solidFill>
                  <a:srgbClr val="00B050"/>
                </a:solidFill>
                <a:cs typeface="B Yagut" panose="00000400000000000000" pitchFamily="2" charset="-78"/>
                <a:sym typeface="Wingdings 2"/>
              </a:rPr>
              <a:t>بالاي غذا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0E61DCE-6F61-4960-8AFF-9233516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9"/>
    </mc:Choice>
    <mc:Fallback xmlns="">
      <p:transition spd="slow" advTm="22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1285884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تري گليسريد       </a:t>
            </a:r>
            <a:r>
              <a:rPr lang="en-US" sz="3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)</a:t>
            </a: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( triglyceride</a:t>
            </a:r>
            <a:endParaRPr lang="fa-IR" sz="36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" y="1428736"/>
            <a:ext cx="11297920" cy="4524394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</a:rPr>
              <a:t>تري گليسريد نيز مانند كلسترول ، هم در كبد ساخته شده و هم از طريق مواد غذايي وارد خون مي شود.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rgbClr val="FF9900"/>
                </a:solidFill>
                <a:cs typeface="B Yagut" panose="00000400000000000000" pitchFamily="2" charset="-78"/>
              </a:rPr>
              <a:t>بيشترين ميزان </a:t>
            </a:r>
            <a:r>
              <a:rPr lang="fa-IR" u="sng" dirty="0">
                <a:cs typeface="B Yagut" panose="00000400000000000000" pitchFamily="2" charset="-78"/>
              </a:rPr>
              <a:t>چربي غذا </a:t>
            </a:r>
            <a:r>
              <a:rPr lang="fa-IR" dirty="0">
                <a:cs typeface="B Yagut" panose="00000400000000000000" pitchFamily="2" charset="-78"/>
              </a:rPr>
              <a:t>و </a:t>
            </a:r>
            <a:r>
              <a:rPr lang="fa-IR" u="sng" dirty="0">
                <a:cs typeface="B Yagut" panose="00000400000000000000" pitchFamily="2" charset="-78"/>
              </a:rPr>
              <a:t>چربي بدن </a:t>
            </a:r>
            <a:r>
              <a:rPr lang="fa-IR" dirty="0">
                <a:cs typeface="B Yagut" panose="00000400000000000000" pitchFamily="2" charset="-78"/>
              </a:rPr>
              <a:t>را تشكيل مي دهد.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</a:rPr>
              <a:t>تری گلیسرید در سراسر بدن يافت شده و در سلولهای چربی ذخیره می شوند.</a:t>
            </a:r>
            <a:r>
              <a:rPr lang="fa-IR" dirty="0">
                <a:solidFill>
                  <a:srgbClr val="00B050"/>
                </a:solidFill>
                <a:cs typeface="B Yagut" panose="00000400000000000000" pitchFamily="2" charset="-78"/>
              </a:rPr>
              <a:t> ( منبع ذخیره انرژی )</a:t>
            </a:r>
            <a:r>
              <a:rPr lang="fa-IR" dirty="0">
                <a:cs typeface="B Yagut" panose="00000400000000000000" pitchFamily="2" charset="-78"/>
              </a:rPr>
              <a:t> در زماني كه بدن نياز به انرژي داشته باشد ، اين تركيبات آزاد شده و صرف تأمين نيازهاي بدن مي شوند . ( منبع مهم سوخت بدن )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DAC447E-4A6A-4E28-A61B-1C999B43E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91"/>
    </mc:Choice>
    <mc:Fallback xmlns="">
      <p:transition spd="slow" advTm="4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19" y="142852"/>
            <a:ext cx="11236959" cy="1157254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  <a:sym typeface="Wingdings 2"/>
              </a:rPr>
              <a:t>هيپرتري گليسريدمي</a:t>
            </a:r>
            <a:endParaRPr lang="fa-IR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19" y="1300106"/>
            <a:ext cx="11236960" cy="550072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</a:rPr>
              <a:t>افزایش تری گلیسرید خون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افزايش </a:t>
            </a:r>
            <a:r>
              <a:rPr lang="fa-IR" dirty="0">
                <a:cs typeface="B Yagut" panose="00000400000000000000" pitchFamily="2" charset="-78"/>
              </a:rPr>
              <a:t>تری گلیسرید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اغلب </a:t>
            </a:r>
            <a:r>
              <a:rPr lang="fa-IR" dirty="0">
                <a:solidFill>
                  <a:srgbClr val="00B0F0"/>
                </a:solidFill>
                <a:cs typeface="B Yagut" panose="00000400000000000000" pitchFamily="2" charset="-78"/>
                <a:sym typeface="Wingdings 2"/>
              </a:rPr>
              <a:t>همراه با افزايش </a:t>
            </a:r>
            <a:r>
              <a:rPr lang="en-US" dirty="0">
                <a:solidFill>
                  <a:srgbClr val="00B0F0"/>
                </a:solidFill>
                <a:cs typeface="B Yagut" panose="00000400000000000000" pitchFamily="2" charset="-78"/>
                <a:sym typeface="Wingdings 2"/>
              </a:rPr>
              <a:t>LDL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است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تری گلیسرید بالا باعث می شود که سطح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HDL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خون کاهش یابد.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در حقيقت </a:t>
            </a:r>
            <a:r>
              <a:rPr lang="fa-IR" dirty="0">
                <a:solidFill>
                  <a:srgbClr val="CC3300"/>
                </a:solidFill>
                <a:cs typeface="B Yagut" panose="00000400000000000000" pitchFamily="2" charset="-78"/>
                <a:sym typeface="Wingdings 2"/>
              </a:rPr>
              <a:t>كاهش </a:t>
            </a:r>
            <a:r>
              <a:rPr lang="en-US" dirty="0">
                <a:solidFill>
                  <a:srgbClr val="CC3300"/>
                </a:solidFill>
                <a:cs typeface="B Yagut" panose="00000400000000000000" pitchFamily="2" charset="-78"/>
                <a:sym typeface="Wingdings 2"/>
              </a:rPr>
              <a:t>HDL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است كه </a:t>
            </a:r>
            <a:r>
              <a:rPr lang="fa-IR" dirty="0">
                <a:solidFill>
                  <a:srgbClr val="009999"/>
                </a:solidFill>
                <a:cs typeface="B Yagut" panose="00000400000000000000" pitchFamily="2" charset="-78"/>
                <a:sym typeface="Wingdings 2"/>
              </a:rPr>
              <a:t>در حضور تري گليسريد بالا </a:t>
            </a:r>
            <a:r>
              <a:rPr lang="fa-IR" u="sng" dirty="0">
                <a:cs typeface="B Yagut" panose="00000400000000000000" pitchFamily="2" charset="-78"/>
                <a:sym typeface="Wingdings 2"/>
              </a:rPr>
              <a:t>عامل خطر است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، </a:t>
            </a:r>
            <a:r>
              <a:rPr lang="fa-IR" dirty="0">
                <a:solidFill>
                  <a:srgbClr val="CC00CC"/>
                </a:solidFill>
                <a:cs typeface="B Yagut" panose="00000400000000000000" pitchFamily="2" charset="-78"/>
                <a:sym typeface="Wingdings 2"/>
              </a:rPr>
              <a:t>نه سطح بالاي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خود تري گليسريد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84242D87-27CA-4A42-9A7D-3749331ED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5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0"/>
    </mc:Choice>
    <mc:Fallback xmlns="">
      <p:transition spd="slow" advTm="4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" y="142852"/>
            <a:ext cx="10932160" cy="114776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علت اوليه افزايش تري گليسريد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20" y="1290620"/>
            <a:ext cx="10932160" cy="497683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اضافه وزن و چاقي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بي </a:t>
            </a:r>
            <a:r>
              <a:rPr lang="fa-IR" dirty="0">
                <a:solidFill>
                  <a:srgbClr val="FF9900"/>
                </a:solidFill>
                <a:cs typeface="B Yagut" panose="00000400000000000000" pitchFamily="2" charset="-78"/>
                <a:sym typeface="Wingdings 2"/>
              </a:rPr>
              <a:t>تحركي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rgbClr val="00B0F0"/>
                </a:solidFill>
                <a:cs typeface="B Yagut" panose="00000400000000000000" pitchFamily="2" charset="-78"/>
                <a:sym typeface="Wingdings 2"/>
              </a:rPr>
              <a:t>سيگار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كشيدن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مصرف </a:t>
            </a:r>
            <a:r>
              <a:rPr lang="fa-IR" dirty="0">
                <a:solidFill>
                  <a:srgbClr val="CC00CC"/>
                </a:solidFill>
                <a:cs typeface="B Yagut" panose="00000400000000000000" pitchFamily="2" charset="-78"/>
                <a:sym typeface="Wingdings 2"/>
              </a:rPr>
              <a:t>الكل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مصرف زياد </a:t>
            </a:r>
            <a:r>
              <a:rPr lang="fa-IR" dirty="0">
                <a:solidFill>
                  <a:srgbClr val="00B050"/>
                </a:solidFill>
                <a:cs typeface="B Yagut" panose="00000400000000000000" pitchFamily="2" charset="-78"/>
                <a:sym typeface="Wingdings 2"/>
              </a:rPr>
              <a:t>كربوهيدرات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2AFA3769-CF45-4DB5-AFBD-8E43E19A2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5"/>
    </mc:Choice>
    <mc:Fallback xmlns="">
      <p:transition spd="slow" advTm="5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42852"/>
            <a:ext cx="10871200" cy="1214422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علت ثانويه افزايش تري گليسريد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357274"/>
            <a:ext cx="10871200" cy="489112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ديابت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بيماري هاي غده </a:t>
            </a:r>
            <a:r>
              <a:rPr lang="fa-IR" dirty="0">
                <a:solidFill>
                  <a:srgbClr val="00B0F0"/>
                </a:solidFill>
                <a:cs typeface="B Yagut" panose="00000400000000000000" pitchFamily="2" charset="-78"/>
                <a:sym typeface="Wingdings 2"/>
              </a:rPr>
              <a:t>تيروئيد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بيماري </a:t>
            </a:r>
            <a:r>
              <a:rPr lang="fa-IR" dirty="0">
                <a:solidFill>
                  <a:srgbClr val="FF9900"/>
                </a:solidFill>
                <a:cs typeface="B Yagut" panose="00000400000000000000" pitchFamily="2" charset="-78"/>
                <a:sym typeface="Wingdings 2"/>
              </a:rPr>
              <a:t>مزمن كليه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عوامل </a:t>
            </a:r>
            <a:r>
              <a:rPr lang="fa-IR" dirty="0">
                <a:solidFill>
                  <a:srgbClr val="0070C0"/>
                </a:solidFill>
                <a:cs typeface="B Yagut" panose="00000400000000000000" pitchFamily="2" charset="-78"/>
                <a:sym typeface="Wingdings 2"/>
              </a:rPr>
              <a:t>ژنتيكي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بيماري </a:t>
            </a:r>
            <a:r>
              <a:rPr lang="fa-IR" dirty="0">
                <a:solidFill>
                  <a:srgbClr val="CC00CC"/>
                </a:solidFill>
                <a:cs typeface="B Yagut" panose="00000400000000000000" pitchFamily="2" charset="-78"/>
                <a:sym typeface="Wingdings 2"/>
              </a:rPr>
              <a:t>كبد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برخي </a:t>
            </a: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  <a:sym typeface="Wingdings 2"/>
              </a:rPr>
              <a:t>داروها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( بتابلوكرها ، ديورتيك هاي تيازيدي ، ضد بارداري ، كورتيكواستروئيد 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9756F385-C575-45CF-93AB-C783EBF5C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08"/>
    </mc:Choice>
    <mc:Fallback xmlns="">
      <p:transition spd="slow" advTm="6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319" y="152400"/>
            <a:ext cx="11269362" cy="609601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اهداف آموزشی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320" y="762002"/>
            <a:ext cx="10731916" cy="5759824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انتظار می رود فراگیر پس از مطالعه این فصل بتواند :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1- بیماری آترواسکلروز را توضیح دهد.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2- عوامل خطر مشترک ايجاد سکته قلبی و مغزی و بیماری های شریان های اندام محیطی را نام ببرد.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3- لیپو پروتئین را تعریف کرده و انواع آن را نام ببرد.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4- محل تولید و وظیفه </a:t>
            </a:r>
            <a:r>
              <a:rPr lang="en-US" sz="2600" dirty="0">
                <a:cs typeface="B Yagut" panose="00000400000000000000" pitchFamily="2" charset="-78"/>
              </a:rPr>
              <a:t>VLDL</a:t>
            </a:r>
            <a:r>
              <a:rPr lang="fa-IR" sz="2600" dirty="0">
                <a:cs typeface="B Yagut" panose="00000400000000000000" pitchFamily="2" charset="-78"/>
              </a:rPr>
              <a:t> را شرح دهد.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5- لیپوپروتئین های </a:t>
            </a:r>
            <a:r>
              <a:rPr lang="en-US" sz="2600" dirty="0">
                <a:cs typeface="B Yagut" panose="00000400000000000000" pitchFamily="2" charset="-78"/>
              </a:rPr>
              <a:t>LDL</a:t>
            </a:r>
            <a:r>
              <a:rPr lang="fa-IR" sz="2600" dirty="0">
                <a:cs typeface="B Yagut" panose="00000400000000000000" pitchFamily="2" charset="-78"/>
              </a:rPr>
              <a:t> و </a:t>
            </a:r>
            <a:r>
              <a:rPr lang="en-US" sz="2600" dirty="0">
                <a:cs typeface="B Yagut" panose="00000400000000000000" pitchFamily="2" charset="-78"/>
              </a:rPr>
              <a:t>HDL</a:t>
            </a:r>
            <a:r>
              <a:rPr lang="fa-IR" sz="2600" dirty="0">
                <a:cs typeface="B Yagut" panose="00000400000000000000" pitchFamily="2" charset="-78"/>
              </a:rPr>
              <a:t> و اصلی ترین وظیفه آنها را شرح دهد.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6- بیماری های همراه با اختلال چربی خون را نام ببرد.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7- نقش کلسترول در بدن و مواد غذایی افزایش دهنده آن در بدن را توضیح دهد.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8- تری گلیسرید ، نقش آن در سلامت بدن و علل افزایش آن در خون را شرح دهد.</a:t>
            </a:r>
          </a:p>
          <a:p>
            <a:pPr algn="r" rtl="1">
              <a:lnSpc>
                <a:spcPct val="120000"/>
              </a:lnSpc>
            </a:pPr>
            <a:r>
              <a:rPr lang="fa-IR" sz="2600" dirty="0">
                <a:cs typeface="B Yagut" panose="00000400000000000000" pitchFamily="2" charset="-78"/>
              </a:rPr>
              <a:t>9- مقدار قابل قبول انواع چربی خون را بیان کند.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0C3D4FF-3437-4E40-9FB9-9F1EFE06E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93"/>
    </mc:Choice>
    <mc:Fallback xmlns="">
      <p:transition spd="slow" advTm="4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280" y="142852"/>
            <a:ext cx="11054080" cy="160974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عوامل كاهش دهنده تري گليسريد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" y="1500174"/>
            <a:ext cx="11054080" cy="4929222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رژيم غذايي كم چرب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كاهش چربي اشباع در رژيم غذا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افزايش فعاليت بدني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کاهش وزن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عدم مصرف الکل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CBB18A7-531F-4A56-915A-FED6D3A3C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2"/>
    </mc:Choice>
    <mc:Fallback xmlns="">
      <p:transition spd="slow" advTm="4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11239500" cy="128589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نقش چاقي در اختلال چربی خون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85882"/>
            <a:ext cx="10769600" cy="465298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افراد چاق معمولا رژیم غذایی حاوی چربی اشباع بیشتری مصرف می کنند که موجب افزايش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LDL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خون می شود.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چاقی همچنین موجب افزايش تري گليسريد و کاهش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HDL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خون می شود.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solidFill>
                  <a:srgbClr val="00B050"/>
                </a:solidFill>
                <a:cs typeface="B Yagut" panose="00000400000000000000" pitchFamily="2" charset="-78"/>
                <a:sym typeface="Wingdings 2"/>
              </a:rPr>
              <a:t>اختلال در چربي در مدت طولاني موجب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افزايش خطر بيماري عروق کرونر قلب و سکته های قلبی و مغزی می شود.</a:t>
            </a:r>
            <a:endParaRPr lang="en-US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2346B772-AD7A-4857-BC95-6CC32C657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65"/>
    </mc:Choice>
    <mc:Fallback xmlns="">
      <p:transition spd="slow" advTm="5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124779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آزمايش چربي خون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43050"/>
            <a:ext cx="10911840" cy="469108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</a:rPr>
              <a:t>آزمايش چربي خون شامل اندازه گيري كلسترول تام ، كلسترول </a:t>
            </a:r>
            <a:r>
              <a:rPr lang="en-US" dirty="0">
                <a:cs typeface="B Yagut" panose="00000400000000000000" pitchFamily="2" charset="-78"/>
              </a:rPr>
              <a:t>HDL 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en-US" b="1" dirty="0">
                <a:cs typeface="B Yagut" panose="00000400000000000000" pitchFamily="2" charset="-78"/>
              </a:rPr>
              <a:t>، </a:t>
            </a:r>
            <a:r>
              <a:rPr lang="fa-IR" dirty="0">
                <a:cs typeface="B Yagut" panose="00000400000000000000" pitchFamily="2" charset="-78"/>
              </a:rPr>
              <a:t>كلسترول </a:t>
            </a:r>
            <a:r>
              <a:rPr lang="en-US" dirty="0">
                <a:cs typeface="B Yagut" panose="00000400000000000000" pitchFamily="2" charset="-78"/>
              </a:rPr>
              <a:t>LDL </a:t>
            </a:r>
            <a:r>
              <a:rPr lang="fa-IR" dirty="0">
                <a:cs typeface="B Yagut" panose="00000400000000000000" pitchFamily="2" charset="-78"/>
              </a:rPr>
              <a:t> و تر ي گليسريد مي شود. </a:t>
            </a:r>
            <a:endParaRPr lang="fa-IR" dirty="0">
              <a:cs typeface="B Yagut" panose="00000400000000000000" pitchFamily="2" charset="-78"/>
              <a:sym typeface="Wingdings 2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</a:rPr>
              <a:t>در برنامه ايراپن براي افراد بالاي 30 سال كه حداقل يك علامت خطر دارند ، آزمايش كلسترول تام انجام مي شود.</a:t>
            </a:r>
            <a:endParaRPr lang="fa-IR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6B70509-C367-4815-9B58-03E36BAD3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01"/>
    </mc:Choice>
    <mc:Fallback xmlns="">
      <p:transition spd="slow" advTm="6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714380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endParaRPr lang="fa-IR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392232"/>
              </p:ext>
            </p:extLst>
          </p:nvPr>
        </p:nvGraphicFramePr>
        <p:xfrm>
          <a:off x="549403" y="1178560"/>
          <a:ext cx="11093193" cy="5303520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1105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266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61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8392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cs typeface="B Yagut" panose="00000400000000000000" pitchFamily="2" charset="-78"/>
                        </a:rPr>
                        <a:t>رديف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baseline="0" dirty="0">
                          <a:cs typeface="B Yagut" panose="00000400000000000000" pitchFamily="2" charset="-78"/>
                        </a:rPr>
                        <a:t> چربي خون</a:t>
                      </a:r>
                      <a:endParaRPr lang="fa-IR" sz="28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cs typeface="B Yagut" panose="00000400000000000000" pitchFamily="2" charset="-78"/>
                        </a:rPr>
                        <a:t>مقدار قابل قبول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cs typeface="B Yagut" panose="00000400000000000000" pitchFamily="2" charset="-78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cs typeface="B Yagut" panose="00000400000000000000" pitchFamily="2" charset="-78"/>
                        </a:rPr>
                        <a:t>تري گليسريد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latin typeface="Vrinda"/>
                          <a:cs typeface="B Yagut" panose="00000400000000000000" pitchFamily="2" charset="-78"/>
                        </a:rPr>
                        <a:t>&lt; 150</a:t>
                      </a:r>
                      <a:endParaRPr lang="fa-IR" sz="28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cs typeface="B Yagut" panose="00000400000000000000" pitchFamily="2" charset="-78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cs typeface="B Yagut" panose="00000400000000000000" pitchFamily="2" charset="-78"/>
                        </a:rPr>
                        <a:t>كلسترول تام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latin typeface="Vrinda"/>
                          <a:cs typeface="B Yagut" panose="00000400000000000000" pitchFamily="2" charset="-78"/>
                        </a:rPr>
                        <a:t>&lt; 200</a:t>
                      </a:r>
                      <a:endParaRPr lang="fa-IR" sz="28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cs typeface="B Yagut" panose="00000400000000000000" pitchFamily="2" charset="-78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cs typeface="B Yagut" panose="00000400000000000000" pitchFamily="2" charset="-78"/>
                        </a:rPr>
                        <a:t>LDL</a:t>
                      </a:r>
                      <a:endParaRPr lang="fa-IR" sz="28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latin typeface="Vrinda"/>
                          <a:cs typeface="B Yagut" panose="00000400000000000000" pitchFamily="2" charset="-78"/>
                        </a:rPr>
                        <a:t>بر اساس دارا بودن عوامل خطر تعیین می شود.</a:t>
                      </a:r>
                      <a:endParaRPr lang="fa-IR" sz="28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>
                          <a:cs typeface="B Yagut" panose="00000400000000000000" pitchFamily="2" charset="-78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cs typeface="B Yagut" panose="00000400000000000000" pitchFamily="2" charset="-78"/>
                        </a:rPr>
                        <a:t>HDL</a:t>
                      </a:r>
                      <a:r>
                        <a:rPr lang="fa-IR" sz="2800" b="1" dirty="0">
                          <a:cs typeface="B Yagut" panose="00000400000000000000" pitchFamily="2" charset="-78"/>
                        </a:rPr>
                        <a:t> مرد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latin typeface="Vladimir Script"/>
                          <a:cs typeface="B Yagut" panose="00000400000000000000" pitchFamily="2" charset="-78"/>
                        </a:rPr>
                        <a:t>≥ 40 </a:t>
                      </a:r>
                      <a:endParaRPr lang="fa-IR" sz="28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cs typeface="B Yagut" panose="00000400000000000000" pitchFamily="2" charset="-78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cs typeface="B Yagut" panose="00000400000000000000" pitchFamily="2" charset="-78"/>
                        </a:rPr>
                        <a:t>HDL</a:t>
                      </a:r>
                      <a:r>
                        <a:rPr lang="fa-IR" sz="2800" b="1" dirty="0">
                          <a:cs typeface="B Yagut" panose="00000400000000000000" pitchFamily="2" charset="-78"/>
                        </a:rPr>
                        <a:t> زن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800" b="1" dirty="0">
                          <a:latin typeface="Vladimir Script"/>
                          <a:cs typeface="B Yagut" panose="00000400000000000000" pitchFamily="2" charset="-78"/>
                        </a:rPr>
                        <a:t>≥ 50</a:t>
                      </a:r>
                      <a:endParaRPr lang="fa-IR" sz="28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0EEF5BC3-C70F-4D69-943B-95CE9FCB5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2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1"/>
    </mc:Choice>
    <mc:Fallback xmlns="">
      <p:transition spd="slow" advTm="6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1404930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راه هاي كنترل چربي خون بالا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440" y="1547782"/>
            <a:ext cx="10993120" cy="486253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تغيير در سبك زندگي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درمان بيماريهاي زمينه اي كه در افزايش چربي خون موثرند ( ديابت ، تيروئيد )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درمان دارويي ( استاتين 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11A3E1FE-4CB2-4C6E-AC47-975216082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0"/>
    </mc:Choice>
    <mc:Fallback xmlns="">
      <p:transition spd="slow" advTm="2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130494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درمان دارويي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476" y="1100104"/>
            <a:ext cx="10911840" cy="550072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استاين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1- مسير ساخت كلسترول توسط كبد را مسدود مي كند ؛ </a:t>
            </a:r>
            <a:r>
              <a:rPr lang="fa-IR" dirty="0">
                <a:cs typeface="B Yagut" panose="00000400000000000000" pitchFamily="2" charset="-78"/>
              </a:rPr>
              <a:t>بنابراين سلول هاي كبدي تهي از كلسترول مي شوند و نهايتا باعث مي شود كه كبد كلسترول را از خون بردا شت و جمع آوري كند.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2- </a:t>
            </a:r>
            <a:r>
              <a:rPr lang="fa-IR" dirty="0">
                <a:cs typeface="B Yagut" panose="00000400000000000000" pitchFamily="2" charset="-78"/>
              </a:rPr>
              <a:t>به جذب مجدد كلسترول از رسوب هاي موجود در ديواره رگ ها كمك مي كند ؛ بدين شكل احتمال ابتلا به بيماري شريان هاي كرونري را کاهش می دهد.</a:t>
            </a:r>
            <a:endParaRPr lang="fa-IR" dirty="0">
              <a:cs typeface="B Yagut" panose="00000400000000000000" pitchFamily="2" charset="-78"/>
              <a:sym typeface="Wingdings 2"/>
            </a:endParaRP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عوارض : درد عضلاني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F78E147-7B33-4A4D-B051-62AB75A8C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9"/>
    </mc:Choice>
    <mc:Fallback xmlns="">
      <p:transition spd="slow" advTm="39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205472"/>
            <a:ext cx="8610600" cy="841248"/>
          </a:xfrm>
        </p:spPr>
        <p:txBody>
          <a:bodyPr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خلاصه مطالب و نتیجه گیری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645" y="834973"/>
            <a:ext cx="11056710" cy="526389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200" dirty="0">
                <a:cs typeface="B Yagut" panose="00000400000000000000" pitchFamily="2" charset="-78"/>
                <a:sym typeface="Wingdings 2"/>
              </a:rPr>
              <a:t>كلسترول ( </a:t>
            </a:r>
            <a:r>
              <a:rPr lang="en-US" sz="2200" dirty="0">
                <a:cs typeface="B Yagut" panose="00000400000000000000" pitchFamily="2" charset="-78"/>
                <a:sym typeface="Wingdings 2"/>
              </a:rPr>
              <a:t>LDL</a:t>
            </a:r>
            <a:r>
              <a:rPr lang="fa-IR" sz="2200" dirty="0">
                <a:cs typeface="B Yagut" panose="00000400000000000000" pitchFamily="2" charset="-78"/>
                <a:sym typeface="Wingdings 2"/>
              </a:rPr>
              <a:t> ، </a:t>
            </a:r>
            <a:r>
              <a:rPr lang="en-US" sz="2200" dirty="0">
                <a:cs typeface="B Yagut" panose="00000400000000000000" pitchFamily="2" charset="-78"/>
                <a:sym typeface="Wingdings 2"/>
              </a:rPr>
              <a:t>VLDL</a:t>
            </a:r>
            <a:r>
              <a:rPr lang="fa-IR" sz="2200" dirty="0">
                <a:cs typeface="B Yagut" panose="00000400000000000000" pitchFamily="2" charset="-78"/>
                <a:sym typeface="Wingdings 2"/>
              </a:rPr>
              <a:t> ، </a:t>
            </a:r>
            <a:r>
              <a:rPr lang="en-US" sz="2200" dirty="0">
                <a:cs typeface="B Yagut" panose="00000400000000000000" pitchFamily="2" charset="-78"/>
                <a:sym typeface="Wingdings 2"/>
              </a:rPr>
              <a:t>IDL </a:t>
            </a:r>
            <a:r>
              <a:rPr lang="fa-IR" sz="2200" dirty="0">
                <a:cs typeface="B Yagut" panose="00000400000000000000" pitchFamily="2" charset="-78"/>
                <a:sym typeface="Wingdings 2"/>
              </a:rPr>
              <a:t> ، </a:t>
            </a:r>
            <a:r>
              <a:rPr lang="en-US" sz="2200" dirty="0">
                <a:cs typeface="B Yagut" panose="00000400000000000000" pitchFamily="2" charset="-78"/>
                <a:sym typeface="Wingdings 2"/>
              </a:rPr>
              <a:t>HDL</a:t>
            </a:r>
            <a:r>
              <a:rPr lang="fa-IR" sz="2200" dirty="0">
                <a:cs typeface="B Yagut" panose="00000400000000000000" pitchFamily="2" charset="-78"/>
                <a:sym typeface="Wingdings 2"/>
              </a:rPr>
              <a:t> ) و تري گليسريد از مهمترین چربی های خون هستند.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200" dirty="0">
                <a:cs typeface="B Yagut" panose="00000400000000000000" pitchFamily="2" charset="-78"/>
              </a:rPr>
              <a:t>کلسترول درغشای تمام سلول ها ، ساختمان بسیاری از هورمون های استروئیدی و اسیدهای صفراوی وجود دارد و برای ادامه زندگی ماده ای حیاتی و ضروری است.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200" dirty="0">
                <a:cs typeface="B Yagut" panose="00000400000000000000" pitchFamily="2" charset="-78"/>
              </a:rPr>
              <a:t>اختلال چربي هاي خون جزو شايع ترين اختلالات تغذيه اي به شمار مي آيند كه به اشكال مختلف مثل بالا بودن كلسترول</a:t>
            </a:r>
            <a:r>
              <a:rPr lang="en-US" sz="2200" dirty="0">
                <a:cs typeface="B Yagut" panose="00000400000000000000" pitchFamily="2" charset="-78"/>
              </a:rPr>
              <a:t> </a:t>
            </a:r>
            <a:r>
              <a:rPr lang="fa-IR" sz="2200" dirty="0">
                <a:cs typeface="B Yagut" panose="00000400000000000000" pitchFamily="2" charset="-78"/>
              </a:rPr>
              <a:t>خون ، بالا بودن تري گليسريد و بالا بودن </a:t>
            </a:r>
            <a:r>
              <a:rPr lang="en-US" sz="2200" dirty="0">
                <a:cs typeface="B Yagut" panose="00000400000000000000" pitchFamily="2" charset="-78"/>
              </a:rPr>
              <a:t>LDL </a:t>
            </a:r>
            <a:r>
              <a:rPr lang="fa-IR" sz="2200" dirty="0">
                <a:cs typeface="B Yagut" panose="00000400000000000000" pitchFamily="2" charset="-78"/>
              </a:rPr>
              <a:t> ( كلسترول بد ) يا پايين بودن </a:t>
            </a:r>
            <a:r>
              <a:rPr lang="en-US" sz="2200" dirty="0">
                <a:cs typeface="B Yagut" panose="00000400000000000000" pitchFamily="2" charset="-78"/>
              </a:rPr>
              <a:t>HDL </a:t>
            </a:r>
            <a:r>
              <a:rPr lang="fa-IR" sz="2200" dirty="0">
                <a:cs typeface="B Yagut" panose="00000400000000000000" pitchFamily="2" charset="-78"/>
              </a:rPr>
              <a:t> ( كلسترول خوب ) قابل بررسي هستند.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200" dirty="0">
                <a:cs typeface="B Yagut" panose="00000400000000000000" pitchFamily="2" charset="-78"/>
              </a:rPr>
              <a:t>بالابودن کلسترول خون یکی از مهم‌ترین عوامل خطر در ایجاد آترواسکلروز می باشد وآترواسکلروز با تسبیب سکته قلبی و مغزی مهم‌ترین عامل مرگ‌ و میر در بسیاری کشورها است.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0ADB9D19-1643-4CAD-B290-E1D61741A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5"/>
    </mc:Choice>
    <mc:Fallback xmlns=""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2"/>
            <a:ext cx="8610600" cy="795526"/>
          </a:xfrm>
        </p:spPr>
        <p:txBody>
          <a:bodyPr anchor="ctr"/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پرسش و تمرین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1312" y="1313148"/>
            <a:ext cx="10933176" cy="5071874"/>
          </a:xfrm>
        </p:spPr>
        <p:txBody>
          <a:bodyPr>
            <a:noAutofit/>
          </a:bodyPr>
          <a:lstStyle/>
          <a:p>
            <a:pPr algn="r" rtl="1">
              <a:lnSpc>
                <a:spcPct val="120000"/>
              </a:lnSpc>
            </a:pPr>
            <a:r>
              <a:rPr lang="fa-IR" dirty="0">
                <a:cs typeface="B Yagut" panose="00000400000000000000" pitchFamily="2" charset="-78"/>
              </a:rPr>
              <a:t>1- علت بروز بیماری آترواسکلروز را با روش ایفای نقش برای مراجعه کننده شرح دهید؟</a:t>
            </a:r>
          </a:p>
          <a:p>
            <a:pPr algn="r" rtl="1">
              <a:lnSpc>
                <a:spcPct val="120000"/>
              </a:lnSpc>
            </a:pPr>
            <a:r>
              <a:rPr lang="fa-IR" dirty="0">
                <a:cs typeface="B Yagut" panose="00000400000000000000" pitchFamily="2" charset="-78"/>
              </a:rPr>
              <a:t>2- عوامل خطر مشترک ايجاد سکته قلبی و مغزی و بیماری های شریان های اندام محیطی را نام ببرید؟</a:t>
            </a:r>
          </a:p>
          <a:p>
            <a:pPr algn="r" rtl="1">
              <a:lnSpc>
                <a:spcPct val="120000"/>
              </a:lnSpc>
            </a:pPr>
            <a:r>
              <a:rPr lang="fa-IR" dirty="0">
                <a:cs typeface="B Yagut" panose="00000400000000000000" pitchFamily="2" charset="-78"/>
              </a:rPr>
              <a:t>3-انواع لیپو پروتئین و وظیفه اصلی آن را بیان کنید؟</a:t>
            </a:r>
          </a:p>
          <a:p>
            <a:pPr algn="r" rtl="1">
              <a:lnSpc>
                <a:spcPct val="120000"/>
              </a:lnSpc>
            </a:pPr>
            <a:r>
              <a:rPr lang="fa-IR" dirty="0">
                <a:cs typeface="B Yagut" panose="00000400000000000000" pitchFamily="2" charset="-78"/>
              </a:rPr>
              <a:t>4- محل تولید و وظایف </a:t>
            </a:r>
            <a:r>
              <a:rPr lang="en-US" dirty="0">
                <a:cs typeface="B Yagut" panose="00000400000000000000" pitchFamily="2" charset="-78"/>
              </a:rPr>
              <a:t>VLDL</a:t>
            </a:r>
            <a:r>
              <a:rPr lang="fa-IR" dirty="0">
                <a:cs typeface="B Yagut" panose="00000400000000000000" pitchFamily="2" charset="-78"/>
              </a:rPr>
              <a:t> ، </a:t>
            </a:r>
            <a:r>
              <a:rPr lang="en-US" dirty="0">
                <a:cs typeface="B Yagut" panose="00000400000000000000" pitchFamily="2" charset="-78"/>
              </a:rPr>
              <a:t>LDL</a:t>
            </a:r>
            <a:r>
              <a:rPr lang="fa-IR" dirty="0">
                <a:cs typeface="B Yagut" panose="00000400000000000000" pitchFamily="2" charset="-78"/>
              </a:rPr>
              <a:t> و </a:t>
            </a:r>
            <a:r>
              <a:rPr lang="en-US" dirty="0">
                <a:cs typeface="B Yagut" panose="00000400000000000000" pitchFamily="2" charset="-78"/>
              </a:rPr>
              <a:t>HDL</a:t>
            </a:r>
            <a:r>
              <a:rPr lang="fa-IR" dirty="0">
                <a:cs typeface="B Yagut" panose="00000400000000000000" pitchFamily="2" charset="-78"/>
              </a:rPr>
              <a:t> را شرح دهید؟</a:t>
            </a:r>
          </a:p>
          <a:p>
            <a:pPr algn="r" rtl="1">
              <a:lnSpc>
                <a:spcPct val="120000"/>
              </a:lnSpc>
            </a:pPr>
            <a:r>
              <a:rPr lang="fa-IR" dirty="0">
                <a:cs typeface="B Yagut" panose="00000400000000000000" pitchFamily="2" charset="-78"/>
              </a:rPr>
              <a:t>5- بیماری های همراه با اختلال چربی خون را نام ببرید.</a:t>
            </a:r>
          </a:p>
          <a:p>
            <a:pPr algn="r" rtl="1">
              <a:lnSpc>
                <a:spcPct val="120000"/>
              </a:lnSpc>
            </a:pPr>
            <a:r>
              <a:rPr lang="fa-IR" dirty="0">
                <a:cs typeface="B Yagut" panose="00000400000000000000" pitchFamily="2" charset="-78"/>
              </a:rPr>
              <a:t>6- نقش کلسترول در بدن و مواد غذایی افزایش دهنده آن در بدن را با روش ایفای نقش برای مراجعه کننده شرح دهید؟</a:t>
            </a:r>
          </a:p>
          <a:p>
            <a:pPr algn="r" rtl="1">
              <a:lnSpc>
                <a:spcPct val="120000"/>
              </a:lnSpc>
            </a:pPr>
            <a:r>
              <a:rPr lang="fa-IR" dirty="0">
                <a:cs typeface="B Yagut" panose="00000400000000000000" pitchFamily="2" charset="-78"/>
              </a:rPr>
              <a:t>7- تری گلیسرید ، نقش آن در سلامت بدن و علل افزایش آن در خون را شرح دهید؟</a:t>
            </a:r>
          </a:p>
          <a:p>
            <a:pPr algn="r" rtl="1">
              <a:lnSpc>
                <a:spcPct val="120000"/>
              </a:lnSpc>
            </a:pPr>
            <a:r>
              <a:rPr lang="fa-IR" dirty="0">
                <a:cs typeface="B Yagut" panose="00000400000000000000" pitchFamily="2" charset="-78"/>
              </a:rPr>
              <a:t>8- از روی برگه های آزمایش خون ، تحلیل مقادیر متفاوت چربی خون را تمرین نمایید؟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A9FCFEC-0A29-44C6-A2FF-5EBF5C1EB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2"/>
    </mc:Choice>
    <mc:Fallback xmlns="">
      <p:transition spd="slow" advTm="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210312"/>
            <a:ext cx="8610600" cy="838200"/>
          </a:xfrm>
        </p:spPr>
        <p:txBody>
          <a:bodyPr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فهرست منابع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843" y="1066800"/>
            <a:ext cx="11168341" cy="5257800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مجموعه مداخلات اساسی بیماری های غیرواگیر در نظام مراقبت های بهداشتی اولیه ایران ، وزارت بهداشت درمان و آموزش پزشکی ، 1396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یاوری،پ. اپیدمیولوژی بیماری های شایع ایران ، تهران ، انتشارات گپ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عزیزی،ف. حاتمی،ح. اپیدمیولوژی و کنترل بیماری های شایع در ایران ، تهران ، انتشارات خسروی ، 1391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ویکی‌پدیا، دانشنامه آزاد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ABCED75-B264-440D-AE25-35BC02F7C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"/>
    </mc:Choice>
    <mc:Fallback xmlns="">
      <p:transition spd="slow" advTm="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35106" y="1447801"/>
            <a:ext cx="10165976" cy="1470025"/>
          </a:xfrm>
        </p:spPr>
        <p:txBody>
          <a:bodyPr>
            <a:noAutofit/>
          </a:bodyPr>
          <a:lstStyle/>
          <a:p>
            <a:pPr rtl="1"/>
            <a:r>
              <a:rPr lang="fa-IR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sz="4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800" y="3429000"/>
            <a:ext cx="7772400" cy="1295400"/>
          </a:xfrm>
        </p:spPr>
        <p:txBody>
          <a:bodyPr>
            <a:normAutofit lnSpcReduction="10000"/>
          </a:bodyPr>
          <a:lstStyle/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rtl="1"/>
            <a:endParaRPr lang="fa-I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rtl="1"/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Beh1.Isfahan@phc.mui.ac.ir</a:t>
            </a:r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Email :</a:t>
            </a:r>
            <a:endParaRPr lang="en-US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586A04-9E7C-4D7A-B82E-C2E9064CA9B7}"/>
              </a:ext>
            </a:extLst>
          </p:cNvPr>
          <p:cNvSpPr/>
          <p:nvPr/>
        </p:nvSpPr>
        <p:spPr>
          <a:xfrm>
            <a:off x="4572000" y="5410201"/>
            <a:ext cx="35052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a-IR" sz="2400" b="1" dirty="0">
                <a:ln/>
                <a:solidFill>
                  <a:schemeClr val="accent6">
                    <a:lumMod val="75000"/>
                  </a:schemeClr>
                </a:solidFill>
                <a:cs typeface="B Yagut" panose="00000400000000000000" pitchFamily="2" charset="-78"/>
              </a:rPr>
              <a:t>با آرزوی توفیق روز افزون</a:t>
            </a:r>
            <a:endParaRPr lang="en-US" sz="2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A25BF85-576C-4C26-BA70-64FBA2C0A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3"/>
    </mc:Choice>
    <mc:Fallback xmlns="">
      <p:transition spd="slow" advTm="2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219456"/>
            <a:ext cx="8610600" cy="566928"/>
          </a:xfrm>
        </p:spPr>
        <p:txBody>
          <a:bodyPr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فهرست عناوین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2650" y="630936"/>
            <a:ext cx="5467350" cy="6227064"/>
          </a:xfrm>
        </p:spPr>
        <p:txBody>
          <a:bodyPr anchor="t"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مقدمه ........................................................................................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تصلب شرايين 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مهمترين عوامل خطر مشترک ايجاد سکته قلبی و مغزی 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عوامل موثر بر چربي خون 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هضم چربي .............................................................................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ليپو پروتئين ............................................................................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انواع لیپوپروتئین ها 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شیلومیکرون ...........................................................................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en-US" sz="1900" dirty="0">
                <a:cs typeface="B Yagut" panose="00000400000000000000" pitchFamily="2" charset="-78"/>
              </a:rPr>
              <a:t>VLDL </a:t>
            </a:r>
            <a:r>
              <a:rPr lang="fa-IR" sz="1900" dirty="0">
                <a:cs typeface="B Yagut" panose="00000400000000000000" pitchFamily="2" charset="-78"/>
              </a:rPr>
              <a:t> ......................................................................................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en-US" sz="1900" dirty="0">
                <a:cs typeface="B Yagut" panose="00000400000000000000" pitchFamily="2" charset="-78"/>
              </a:rPr>
              <a:t>IDL </a:t>
            </a:r>
            <a:r>
              <a:rPr lang="fa-IR" sz="1900" dirty="0">
                <a:cs typeface="B Yagut" panose="00000400000000000000" pitchFamily="2" charset="-78"/>
              </a:rPr>
              <a:t> ..........................................................................................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en-US" sz="1900" dirty="0">
                <a:cs typeface="B Yagut" panose="00000400000000000000" pitchFamily="2" charset="-78"/>
              </a:rPr>
              <a:t>LDL</a:t>
            </a:r>
            <a:r>
              <a:rPr lang="fa-IR" sz="1900" dirty="0">
                <a:cs typeface="B Yagut" panose="00000400000000000000" pitchFamily="2" charset="-78"/>
              </a:rPr>
              <a:t> ..........................................................................................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en-US" sz="1900" dirty="0">
                <a:cs typeface="B Yagut" panose="00000400000000000000" pitchFamily="2" charset="-78"/>
              </a:rPr>
              <a:t>HDL</a:t>
            </a:r>
            <a:r>
              <a:rPr lang="fa-IR" sz="1900" dirty="0">
                <a:cs typeface="B Yagut" panose="00000400000000000000" pitchFamily="2" charset="-78"/>
              </a:rPr>
              <a:t> .........................................................................................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تعريف اختلال چربي خون 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علائم چربي خون بالا 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اختلال چربي خون همراه با چه بیماری هایی دیده ...........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417F8818-BC73-4C50-8B9A-E0F96FB52B84}"/>
              </a:ext>
            </a:extLst>
          </p:cNvPr>
          <p:cNvSpPr txBox="1">
            <a:spLocks/>
          </p:cNvSpPr>
          <p:nvPr/>
        </p:nvSpPr>
        <p:spPr>
          <a:xfrm>
            <a:off x="322384" y="918210"/>
            <a:ext cx="5134708" cy="5787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انواع اصلي چربي های موجود در خون 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منابع تأمین کلسترول خون 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مواد غذایی افزاینده کلسترول 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نقش كلسترول در ساخت مواد مهم مورد نياز بدن 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هيپركلسترولمي 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تري گليسريد .......................................................................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  <a:sym typeface="Wingdings 2"/>
              </a:rPr>
              <a:t>هيپرتري گليسريدمي 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علت اوليه افزايش تري گليسريد 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علت ثانويه افزايش تري گليسريد 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عوامل كاهش دهنده تري گليسريد 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نقش چاقي در اختلال چربی خون 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آزمايش چربي خون ...........................................................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راه هاي كنترل چربي خون بالا .........................................</a:t>
            </a:r>
          </a:p>
          <a:p>
            <a:pPr algn="r" rtl="1">
              <a:lnSpc>
                <a:spcPct val="100000"/>
              </a:lnSpc>
            </a:pPr>
            <a:r>
              <a:rPr lang="fa-IR" sz="1900" dirty="0">
                <a:cs typeface="B Yagut" panose="00000400000000000000" pitchFamily="2" charset="-78"/>
              </a:rPr>
              <a:t>درمان دارويي .....................................................................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4565A0E-7BC3-4BBA-9055-1270A57D5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"/>
    </mc:Choice>
    <mc:Fallback xmlns="">
      <p:transition spd="slow" advTm="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239" y="260604"/>
            <a:ext cx="11468100" cy="1230571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مقدمه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20" y="1383957"/>
            <a:ext cx="11119820" cy="5070944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بیماری های ناشی از دیس لیپیدمی در ده های اخیر بسیار مورد توجه متخصصان داخلی قرار گرفته است ؛ زیرا با درمان صحیح آنها از شایع ترین علت مرگ و میر انسان ها یعنی بیماری های قلبی – عروقی کاسته می شود.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20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همچنین از آنجا که درصد قابل ملاحظه ای از سکته های مغزی ناشی از آترواسکلروز است ، از این نظر هم دیس لیپیدمی اهمیت می یابد.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F6A0814A-B939-47D3-A78F-4C4547E86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9"/>
    </mc:Choice>
    <mc:Fallback xmlns="">
      <p:transition spd="slow" advTm="3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14FDBF-A228-4089-9D99-16F96D9F4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51" y="278301"/>
            <a:ext cx="11760591" cy="607963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تصلب شرايين...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7F9698-2297-4DC4-B92A-43CA355A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984738"/>
            <a:ext cx="11451102" cy="5139615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نام یک بیماری در رگ ‌ها ( ضخیم ‌شدن و سفتی دیواره سرخرگ ) است.</a:t>
            </a:r>
          </a:p>
          <a:p>
            <a:pPr marL="457200" indent="-457200" algn="just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 با رسوب لیپید ، </a:t>
            </a:r>
            <a:r>
              <a:rPr lang="fa-IR" sz="2800" dirty="0">
                <a:solidFill>
                  <a:srgbClr val="00B0F0"/>
                </a:solidFill>
                <a:cs typeface="B Yagut" panose="00000400000000000000" pitchFamily="2" charset="-78"/>
              </a:rPr>
              <a:t>کلسترول کم چگال ، ماکروفاژ و کلسیم </a:t>
            </a:r>
            <a:r>
              <a:rPr lang="fa-IR" sz="2800" dirty="0">
                <a:cs typeface="B Yagut" panose="00000400000000000000" pitchFamily="2" charset="-78"/>
              </a:rPr>
              <a:t>بر روی </a:t>
            </a:r>
            <a:r>
              <a:rPr lang="fa-IR" sz="2800" dirty="0">
                <a:solidFill>
                  <a:srgbClr val="FF9900"/>
                </a:solidFill>
                <a:cs typeface="B Yagut" panose="00000400000000000000" pitchFamily="2" charset="-78"/>
              </a:rPr>
              <a:t>دیواره داخلی سرخرگ‌ های</a:t>
            </a:r>
            <a:r>
              <a:rPr lang="fa-IR" sz="2800" dirty="0">
                <a:cs typeface="B Yagut" panose="00000400000000000000" pitchFamily="2" charset="-78"/>
              </a:rPr>
              <a:t> با قطر متوسط و بزرگ مشخص می شود.</a:t>
            </a:r>
          </a:p>
          <a:p>
            <a:pPr marL="457200" indent="-457200" algn="just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نتیجه این فرایند تشکیل پلاک ‌های فیبری - چربی ( آتروما ) بوده که با </a:t>
            </a:r>
            <a:r>
              <a:rPr lang="fa-IR" sz="2800" dirty="0">
                <a:solidFill>
                  <a:srgbClr val="00B0F0"/>
                </a:solidFill>
                <a:cs typeface="B Yagut" panose="00000400000000000000" pitchFamily="2" charset="-78"/>
              </a:rPr>
              <a:t>افزایش سن </a:t>
            </a:r>
            <a:r>
              <a:rPr lang="fa-IR" sz="2800" dirty="0">
                <a:cs typeface="B Yagut" panose="00000400000000000000" pitchFamily="2" charset="-78"/>
              </a:rPr>
              <a:t>رفته رفته ازدیاد می یابد.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1CAD61-5DC5-48BD-B600-7F76A835163A}"/>
              </a:ext>
            </a:extLst>
          </p:cNvPr>
          <p:cNvSpPr/>
          <p:nvPr/>
        </p:nvSpPr>
        <p:spPr>
          <a:xfrm rot="985820">
            <a:off x="265265" y="289896"/>
            <a:ext cx="2771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atherosclerosis</a:t>
            </a:r>
            <a:endParaRPr lang="fa-IR" sz="32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آترواسکلروز">
            <a:extLst>
              <a:ext uri="{FF2B5EF4-FFF2-40B4-BE49-F238E27FC236}">
                <a16:creationId xmlns:a16="http://schemas.microsoft.com/office/drawing/2014/main" xmlns="" id="{D30CCD46-0FF2-4FC6-B6E2-B0B476FA6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5200"/>
            <a:ext cx="542925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5CCCD439-B466-47D2-B4D3-F7B1E09B0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9"/>
    </mc:Choice>
    <mc:Fallback xmlns="">
      <p:transition spd="slow" advTm="4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14FDBF-A228-4089-9D99-16F96D9F4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51" y="278301"/>
            <a:ext cx="11760591" cy="1226942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...تصلب شرايين</a:t>
            </a:r>
            <a:endParaRPr lang="en-US" sz="4000" b="1" dirty="0">
              <a:solidFill>
                <a:srgbClr val="FF0066"/>
              </a:solidFill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7F9698-2297-4DC4-B92A-43CA355A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49" y="1756279"/>
            <a:ext cx="11451102" cy="4028595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پيشرفت آترواسكلروز شريان منجر به تنگي شريان ( استنوزیس ) می شود.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 جريان عبور خون از رگ به كندي صورت گرفته و كاهش پيدا مي كند.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اين حالت احتمال پارگي لايه داخلي شريان وجود دارد كه آغازي براي ايجاد لخته و به دنبال آن سكته هاي قلبي و مغزي است.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</a:pPr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6C78F31-BA55-426C-B5F7-94CC75D0D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0"/>
    </mc:Choice>
    <mc:Fallback xmlns="">
      <p:transition spd="slow" advTm="3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14FDBF-A228-4089-9D99-16F96D9F4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151" y="278301"/>
            <a:ext cx="11760591" cy="512531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endParaRPr lang="en-US" sz="4000" b="1" dirty="0">
              <a:solidFill>
                <a:srgbClr val="FF3399"/>
              </a:solidFill>
              <a:cs typeface="B Yagut" panose="00000400000000000000" pitchFamily="2" charset="-78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61E58DB8-17EF-4E72-ACEA-062E5A389021}"/>
              </a:ext>
            </a:extLst>
          </p:cNvPr>
          <p:cNvSpPr txBox="1">
            <a:spLocks/>
          </p:cNvSpPr>
          <p:nvPr/>
        </p:nvSpPr>
        <p:spPr>
          <a:xfrm>
            <a:off x="3597347" y="2210005"/>
            <a:ext cx="3863709" cy="4369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6659E198-B797-484F-9118-FE26ABE12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234086"/>
              </p:ext>
            </p:extLst>
          </p:nvPr>
        </p:nvGraphicFramePr>
        <p:xfrm>
          <a:off x="470486" y="390213"/>
          <a:ext cx="11297920" cy="6189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960">
                  <a:extLst>
                    <a:ext uri="{9D8B030D-6E8A-4147-A177-3AD203B41FA5}">
                      <a16:colId xmlns:a16="http://schemas.microsoft.com/office/drawing/2014/main" xmlns="" val="3787005451"/>
                    </a:ext>
                  </a:extLst>
                </a:gridCol>
                <a:gridCol w="5648960">
                  <a:extLst>
                    <a:ext uri="{9D8B030D-6E8A-4147-A177-3AD203B41FA5}">
                      <a16:colId xmlns:a16="http://schemas.microsoft.com/office/drawing/2014/main" xmlns="" val="1896844717"/>
                    </a:ext>
                  </a:extLst>
                </a:gridCol>
              </a:tblGrid>
              <a:tr h="1558394">
                <a:tc>
                  <a:txBody>
                    <a:bodyPr/>
                    <a:lstStyle/>
                    <a:p>
                      <a:pPr algn="ctr" rtl="1"/>
                      <a:r>
                        <a:rPr lang="fa-IR" sz="2200" b="1" dirty="0">
                          <a:cs typeface="B Yagut" panose="00000400000000000000" pitchFamily="2" charset="-78"/>
                        </a:rPr>
                        <a:t>عامل خطر بیشترین تأثیر را در ایجاد کدام بیماری دارد </a:t>
                      </a:r>
                      <a:endParaRPr lang="en-US" sz="22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مهمترين عوامل خطر مشترک ايجاد سکته قلبی ، سکته مغزی و بیماری های شریان های اندام های محیطی</a:t>
                      </a:r>
                      <a:endParaRPr lang="en-US" sz="2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73807478"/>
                  </a:ext>
                </a:extLst>
              </a:tr>
              <a:tr h="1157773">
                <a:tc>
                  <a:txBody>
                    <a:bodyPr/>
                    <a:lstStyle/>
                    <a:p>
                      <a:pPr algn="ctr" rtl="1"/>
                      <a:r>
                        <a:rPr lang="fa-IR" sz="2200" b="1" dirty="0">
                          <a:cs typeface="B Yagut" panose="00000400000000000000" pitchFamily="2" charset="-78"/>
                        </a:rPr>
                        <a:t>آترواسکلروز عروق کرونر قلب و سکته های قلبی</a:t>
                      </a:r>
                      <a:endParaRPr lang="en-US" sz="22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b="1" dirty="0">
                          <a:cs typeface="B Yagut" panose="00000400000000000000" pitchFamily="2" charset="-78"/>
                        </a:rPr>
                        <a:t>بالا بودن کلسترول خون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18898767"/>
                  </a:ext>
                </a:extLst>
              </a:tr>
              <a:tr h="1157773">
                <a:tc>
                  <a:txBody>
                    <a:bodyPr/>
                    <a:lstStyle/>
                    <a:p>
                      <a:pPr algn="ctr" rtl="1"/>
                      <a:r>
                        <a:rPr lang="fa-IR" sz="2200" b="1" dirty="0">
                          <a:cs typeface="B Yagut" panose="00000400000000000000" pitchFamily="2" charset="-78"/>
                        </a:rPr>
                        <a:t>سکته مغزی</a:t>
                      </a:r>
                      <a:endParaRPr lang="en-US" sz="22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b="1" dirty="0">
                          <a:cs typeface="B Yagut" panose="00000400000000000000" pitchFamily="2" charset="-78"/>
                        </a:rPr>
                        <a:t>فشار خون بالا</a:t>
                      </a:r>
                    </a:p>
                    <a:p>
                      <a:pPr algn="ctr" rtl="1"/>
                      <a:endParaRPr lang="en-US" sz="22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506764"/>
                  </a:ext>
                </a:extLst>
              </a:tr>
              <a:tr h="1157773">
                <a:tc>
                  <a:txBody>
                    <a:bodyPr/>
                    <a:lstStyle/>
                    <a:p>
                      <a:pPr algn="ctr" rtl="1"/>
                      <a:r>
                        <a:rPr lang="fa-IR" sz="2200" b="1" dirty="0">
                          <a:cs typeface="B Yagut" panose="00000400000000000000" pitchFamily="2" charset="-78"/>
                        </a:rPr>
                        <a:t>آترواسکلروز شریان های اندام محیطی</a:t>
                      </a:r>
                      <a:endParaRPr lang="en-US" sz="22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b="1" dirty="0">
                          <a:cs typeface="B Yagut" panose="00000400000000000000" pitchFamily="2" charset="-78"/>
                        </a:rPr>
                        <a:t>مصرف سیگار و بیماری دیابت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99732681"/>
                  </a:ext>
                </a:extLst>
              </a:tr>
              <a:tr h="1157773">
                <a:tc>
                  <a:txBody>
                    <a:bodyPr/>
                    <a:lstStyle/>
                    <a:p>
                      <a:pPr algn="ctr" rtl="1"/>
                      <a:endParaRPr lang="en-US" sz="22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200" b="1" dirty="0">
                          <a:cs typeface="B Yagut" panose="00000400000000000000" pitchFamily="2" charset="-78"/>
                        </a:rPr>
                        <a:t>عوامل ژنتیک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2572445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147C9FB-E65F-4668-8E34-F65813066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73"/>
    </mc:Choice>
    <mc:Fallback xmlns="">
      <p:transition spd="slow" advTm="7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1457348"/>
          </a:xfrm>
        </p:spPr>
        <p:txBody>
          <a:bodyPr>
            <a:norm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b="1" dirty="0">
                <a:solidFill>
                  <a:srgbClr val="FF0066"/>
                </a:solidFill>
                <a:cs typeface="B Yagut" panose="00000400000000000000" pitchFamily="2" charset="-78"/>
              </a:rPr>
              <a:t>عوامل موثر بر چربي خون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28670"/>
            <a:ext cx="11135360" cy="550072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وراثت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سن و جنس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وزن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رژيم غذايي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تحرك جسماني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سيگار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بيماري ( ديابت ، كم كاري تيروئيد ، بيماري كليوي و كبدي 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9333A013-3181-4DFA-A550-BDEBBFBA8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75"/>
    </mc:Choice>
    <mc:Fallback xmlns="">
      <p:transition spd="slow" advTm="7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5NN7CDR5NKU2-831-704</_dlc_DocId>
    <_dlc_DocIdUrl xmlns="1047730d-92e1-4018-9084-d932fd3a7f58">
      <Url>http://www.health.gov.ir/hnd/_layouts/DocIdRedir.aspx?ID=5NN7CDR5NKU2-831-704</Url>
      <Description>5NN7CDR5NKU2-831-704</Description>
    </_dlc_DocIdUrl>
  </documentManagement>
</p:properties>
</file>

<file path=customXml/itemProps1.xml><?xml version="1.0" encoding="utf-8"?>
<ds:datastoreItem xmlns:ds="http://schemas.openxmlformats.org/officeDocument/2006/customXml" ds:itemID="{75F908C8-C97F-4875-91EB-E4DEBE3BB2BE}"/>
</file>

<file path=customXml/itemProps2.xml><?xml version="1.0" encoding="utf-8"?>
<ds:datastoreItem xmlns:ds="http://schemas.openxmlformats.org/officeDocument/2006/customXml" ds:itemID="{8161E607-B99F-4D96-97DD-23C6EFD7E83E}"/>
</file>

<file path=customXml/itemProps3.xml><?xml version="1.0" encoding="utf-8"?>
<ds:datastoreItem xmlns:ds="http://schemas.openxmlformats.org/officeDocument/2006/customXml" ds:itemID="{8A654842-F328-42B8-8ECB-CD7D166A33F4}"/>
</file>

<file path=customXml/itemProps4.xml><?xml version="1.0" encoding="utf-8"?>
<ds:datastoreItem xmlns:ds="http://schemas.openxmlformats.org/officeDocument/2006/customXml" ds:itemID="{0A4EE900-2530-40EE-BD72-2C9F8EFB4E28}"/>
</file>

<file path=docProps/app.xml><?xml version="1.0" encoding="utf-8"?>
<Properties xmlns="http://schemas.openxmlformats.org/officeDocument/2006/extended-properties" xmlns:vt="http://schemas.openxmlformats.org/officeDocument/2006/docPropsVTypes">
  <TotalTime>3394</TotalTime>
  <Words>2349</Words>
  <Application>Microsoft Office PowerPoint</Application>
  <PresentationFormat>Widescreen</PresentationFormat>
  <Paragraphs>295</Paragraphs>
  <Slides>39</Slides>
  <Notes>39</Notes>
  <HiddenSlides>0</HiddenSlides>
  <MMClips>39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B Yagut</vt:lpstr>
      <vt:lpstr>Calibri</vt:lpstr>
      <vt:lpstr>Calibri Light</vt:lpstr>
      <vt:lpstr>Times New Roman</vt:lpstr>
      <vt:lpstr>Vladimir Script</vt:lpstr>
      <vt:lpstr>Vrinda</vt:lpstr>
      <vt:lpstr>Wingdings</vt:lpstr>
      <vt:lpstr>Wingdings 2</vt:lpstr>
      <vt:lpstr>Office Theme</vt:lpstr>
      <vt:lpstr>اختلال چربی خون</vt:lpstr>
      <vt:lpstr>مشخصات سند</vt:lpstr>
      <vt:lpstr>اهداف آموزشی</vt:lpstr>
      <vt:lpstr>فهرست عناوین</vt:lpstr>
      <vt:lpstr>مقدمه</vt:lpstr>
      <vt:lpstr>تصلب شرايين...</vt:lpstr>
      <vt:lpstr>...تصلب شرايين</vt:lpstr>
      <vt:lpstr>PowerPoint Presentation</vt:lpstr>
      <vt:lpstr>عوامل موثر بر چربي خون</vt:lpstr>
      <vt:lpstr>هضم چربي</vt:lpstr>
      <vt:lpstr>ليپو پروتئين</vt:lpstr>
      <vt:lpstr>انواع لیپوپروتئین ها</vt:lpstr>
      <vt:lpstr>شیلومیکرون</vt:lpstr>
      <vt:lpstr>VLDL</vt:lpstr>
      <vt:lpstr>IDL</vt:lpstr>
      <vt:lpstr>LDL</vt:lpstr>
      <vt:lpstr>              HDL (High Density Lipoprotein )</vt:lpstr>
      <vt:lpstr>تعريف اختلال چربي خون</vt:lpstr>
      <vt:lpstr>علائم چربي خون بالا</vt:lpstr>
      <vt:lpstr>اختلال چربي خون همراه با چه بیماری هایی دیده می شود؟</vt:lpstr>
      <vt:lpstr>انواع اصلي چربي های موجود در خون</vt:lpstr>
      <vt:lpstr>منابع تأمین کلسترول خون</vt:lpstr>
      <vt:lpstr>مواد غذایی افزاینده کلسترول</vt:lpstr>
      <vt:lpstr>نقش كلسترول در ساخت مواد مهم مورد نياز بدن</vt:lpstr>
      <vt:lpstr>هيپركلسترولمي</vt:lpstr>
      <vt:lpstr>تري گليسريد       ) ( triglyceride</vt:lpstr>
      <vt:lpstr>هيپرتري گليسريدمي</vt:lpstr>
      <vt:lpstr>علت اوليه افزايش تري گليسريد</vt:lpstr>
      <vt:lpstr>علت ثانويه افزايش تري گليسريد</vt:lpstr>
      <vt:lpstr>عوامل كاهش دهنده تري گليسريد</vt:lpstr>
      <vt:lpstr>نقش چاقي در اختلال چربی خون</vt:lpstr>
      <vt:lpstr>آزمايش چربي خون</vt:lpstr>
      <vt:lpstr>PowerPoint Presentation</vt:lpstr>
      <vt:lpstr>راه هاي كنترل چربي خون بالا</vt:lpstr>
      <vt:lpstr>درمان دارويي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 چربی خون</dc:title>
  <dc:creator>user</dc:creator>
  <cp:lastModifiedBy>S.Ansaripour</cp:lastModifiedBy>
  <cp:revision>278</cp:revision>
  <dcterms:created xsi:type="dcterms:W3CDTF">2020-05-20T03:59:01Z</dcterms:created>
  <dcterms:modified xsi:type="dcterms:W3CDTF">2020-05-27T03:01:11Z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0048cd0d-e55f-491c-bb49-0afd0fa1d844</vt:lpwstr>
  </property>
</Properties>
</file>